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8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8DFE-B720-47FB-A755-92156AADEAB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66303" y="1256727"/>
            <a:ext cx="10900784" cy="4390674"/>
            <a:chOff x="557250" y="722573"/>
            <a:chExt cx="10900784" cy="4390674"/>
          </a:xfrm>
        </p:grpSpPr>
        <p:grpSp>
          <p:nvGrpSpPr>
            <p:cNvPr id="3" name="群組 2"/>
            <p:cNvGrpSpPr/>
            <p:nvPr/>
          </p:nvGrpSpPr>
          <p:grpSpPr>
            <a:xfrm>
              <a:off x="557250" y="722573"/>
              <a:ext cx="10900784" cy="4390674"/>
              <a:chOff x="1281830" y="722815"/>
              <a:chExt cx="8723760" cy="4396068"/>
            </a:xfrm>
          </p:grpSpPr>
          <p:sp>
            <p:nvSpPr>
              <p:cNvPr id="11" name="Rectangle 8"/>
              <p:cNvSpPr/>
              <p:nvPr/>
            </p:nvSpPr>
            <p:spPr>
              <a:xfrm>
                <a:off x="4387246" y="722815"/>
                <a:ext cx="2676771" cy="2773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200" b="1" dirty="0" smtClean="0">
                    <a:ea typeface="DFKai-SB"/>
                  </a:rPr>
                  <a:t>b. TTF </a:t>
                </a:r>
                <a:r>
                  <a:rPr lang="en-US" altLang="zh-TW" sz="1200" b="1" dirty="0">
                    <a:ea typeface="DFKai-SB"/>
                  </a:rPr>
                  <a:t>among patients with various </a:t>
                </a:r>
                <a:r>
                  <a:rPr lang="en-US" altLang="zh-TW" sz="1200" b="1" dirty="0" smtClean="0">
                    <a:ea typeface="DFKai-SB"/>
                  </a:rPr>
                  <a:t>chemo-ADPT</a:t>
                </a:r>
                <a:endParaRPr lang="en-US" altLang="zh-TW" sz="1200" dirty="0"/>
              </a:p>
            </p:txBody>
          </p:sp>
          <p:sp>
            <p:nvSpPr>
              <p:cNvPr id="12" name="Rectangle 6"/>
              <p:cNvSpPr/>
              <p:nvPr/>
            </p:nvSpPr>
            <p:spPr>
              <a:xfrm>
                <a:off x="1431786" y="722815"/>
                <a:ext cx="2667226" cy="2773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b="1" dirty="0" smtClean="0">
                    <a:effectLst/>
                    <a:ea typeface="DFKai-SB"/>
                  </a:rPr>
                  <a:t>a. PFS among patients with various chemo-ADPT</a:t>
                </a:r>
                <a:endParaRPr lang="en-US" sz="1200" dirty="0"/>
              </a:p>
            </p:txBody>
          </p:sp>
          <p:sp>
            <p:nvSpPr>
              <p:cNvPr id="13" name="Rectangle 3"/>
              <p:cNvSpPr/>
              <p:nvPr/>
            </p:nvSpPr>
            <p:spPr>
              <a:xfrm>
                <a:off x="1281830" y="4234993"/>
                <a:ext cx="8723760" cy="8838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1200" b="1" dirty="0" smtClean="0">
                    <a:ea typeface="DFKai-SB"/>
                    <a:cs typeface="Times New Roman" panose="02020603050405020304" pitchFamily="18" charset="0"/>
                  </a:rPr>
                  <a:t>Supplementary </a:t>
                </a:r>
                <a:r>
                  <a:rPr lang="en-US" sz="1200" b="1" dirty="0" smtClean="0">
                    <a:effectLst/>
                    <a:ea typeface="DFKai-SB"/>
                    <a:cs typeface="Times New Roman" panose="02020603050405020304" pitchFamily="18" charset="0"/>
                  </a:rPr>
                  <a:t>Fig. </a:t>
                </a:r>
                <a:r>
                  <a:rPr lang="en-US" sz="1200" b="1" dirty="0" smtClean="0">
                    <a:effectLst/>
                    <a:ea typeface="DFKai-SB"/>
                    <a:cs typeface="Times New Roman" panose="02020603050405020304" pitchFamily="18" charset="0"/>
                  </a:rPr>
                  <a:t>S9. Progression free survival (</a:t>
                </a:r>
                <a:r>
                  <a:rPr lang="en-US" sz="1200" b="1" dirty="0" smtClean="0">
                    <a:ea typeface="DFKai-SB"/>
                    <a:cs typeface="Times New Roman" panose="02020603050405020304" pitchFamily="18" charset="0"/>
                  </a:rPr>
                  <a:t>PFS), time to treatment failure (TTF) and overall survival (OS)</a:t>
                </a:r>
                <a:r>
                  <a:rPr lang="en-US" sz="1200" b="1" dirty="0" smtClean="0">
                    <a:effectLst/>
                    <a:ea typeface="DFKai-SB"/>
                    <a:cs typeface="Times New Roman" panose="02020603050405020304" pitchFamily="18" charset="0"/>
                  </a:rPr>
                  <a:t> </a:t>
                </a:r>
                <a:r>
                  <a:rPr lang="en-US" sz="1200" b="1" dirty="0" smtClean="0">
                    <a:effectLst/>
                    <a:ea typeface="DFKai-SB"/>
                    <a:cs typeface="Times New Roman" panose="02020603050405020304" pitchFamily="18" charset="0"/>
                  </a:rPr>
                  <a:t>among those enrolled patients with chemo-ADPT as in the first</a:t>
                </a:r>
                <a:r>
                  <a:rPr lang="en-US" sz="1200" b="1" dirty="0" smtClean="0">
                    <a:ea typeface="DFKai-SB"/>
                    <a:cs typeface="Times New Roman" panose="02020603050405020304" pitchFamily="18" charset="0"/>
                  </a:rPr>
                  <a:t>, second or third </a:t>
                </a:r>
                <a:r>
                  <a:rPr lang="en-US" sz="1200" b="1" dirty="0" err="1" smtClean="0">
                    <a:ea typeface="DFKai-SB"/>
                    <a:cs typeface="Times New Roman" panose="02020603050405020304" pitchFamily="18" charset="0"/>
                  </a:rPr>
                  <a:t>tertile</a:t>
                </a:r>
                <a:r>
                  <a:rPr lang="en-US" sz="1200" b="1" dirty="0" smtClean="0">
                    <a:ea typeface="DFKai-SB"/>
                    <a:cs typeface="Times New Roman" panose="02020603050405020304" pitchFamily="18" charset="0"/>
                  </a:rPr>
                  <a:t> groups </a:t>
                </a:r>
                <a:r>
                  <a:rPr lang="en-US" sz="1200" b="1" dirty="0" smtClean="0">
                    <a:ea typeface="DFKai-SB"/>
                    <a:cs typeface="Times New Roman" panose="02020603050405020304" pitchFamily="18" charset="0"/>
                  </a:rPr>
                  <a:t>(n=118)</a:t>
                </a:r>
                <a:endParaRPr lang="en-US" sz="1200" b="1" dirty="0" smtClean="0">
                  <a:effectLst/>
                  <a:ea typeface="DFKai-SB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altLang="zh-TW" sz="1200" dirty="0" smtClean="0"/>
                  <a:t>1</a:t>
                </a:r>
                <a:r>
                  <a:rPr lang="en-US" altLang="zh-TW" sz="1200" dirty="0"/>
                  <a:t>= </a:t>
                </a:r>
                <a:r>
                  <a:rPr lang="en-US" altLang="zh-TW" sz="1200" dirty="0" smtClean="0"/>
                  <a:t>first </a:t>
                </a:r>
                <a:r>
                  <a:rPr lang="en-US" altLang="zh-TW" sz="1200" dirty="0" err="1"/>
                  <a:t>tertile</a:t>
                </a:r>
                <a:r>
                  <a:rPr lang="en-US" altLang="zh-TW" sz="1200" dirty="0"/>
                  <a:t> </a:t>
                </a:r>
                <a:r>
                  <a:rPr lang="en-US" altLang="zh-TW" sz="1200" dirty="0" smtClean="0"/>
                  <a:t>of chemo-ADPT </a:t>
                </a:r>
                <a:r>
                  <a:rPr lang="en-US" altLang="zh-TW" sz="1200" dirty="0"/>
                  <a:t>(≤ 140.75 days</a:t>
                </a:r>
                <a:r>
                  <a:rPr lang="en-US" altLang="zh-TW" sz="1200" dirty="0" smtClean="0"/>
                  <a:t>) group; </a:t>
                </a:r>
                <a:r>
                  <a:rPr lang="en-US" altLang="zh-TW" sz="1200" dirty="0"/>
                  <a:t>2= </a:t>
                </a:r>
                <a:r>
                  <a:rPr lang="en-US" altLang="zh-TW" sz="1200" dirty="0" smtClean="0"/>
                  <a:t>second </a:t>
                </a:r>
                <a:r>
                  <a:rPr lang="en-US" altLang="zh-TW" sz="1200" dirty="0" err="1"/>
                  <a:t>tertile</a:t>
                </a:r>
                <a:r>
                  <a:rPr lang="en-US" altLang="zh-TW" sz="1200" dirty="0"/>
                  <a:t> </a:t>
                </a:r>
                <a:r>
                  <a:rPr lang="en-US" altLang="zh-TW" sz="1200" dirty="0" smtClean="0"/>
                  <a:t>chemo-ADPT </a:t>
                </a:r>
                <a:r>
                  <a:rPr lang="en-US" altLang="zh-TW" sz="1200" dirty="0"/>
                  <a:t>(&gt;140.75 and ≤290.5 days</a:t>
                </a:r>
                <a:r>
                  <a:rPr lang="en-US" altLang="zh-TW" sz="1200" dirty="0" smtClean="0"/>
                  <a:t>) group; 3= third </a:t>
                </a:r>
                <a:r>
                  <a:rPr lang="en-US" altLang="zh-TW" sz="1200" dirty="0" err="1"/>
                  <a:t>tertile</a:t>
                </a:r>
                <a:r>
                  <a:rPr lang="en-US" altLang="zh-TW" sz="1200" dirty="0"/>
                  <a:t> </a:t>
                </a:r>
                <a:r>
                  <a:rPr lang="en-US" altLang="zh-TW" sz="1200" dirty="0" smtClean="0"/>
                  <a:t>of chemo-ADPT </a:t>
                </a:r>
                <a:r>
                  <a:rPr lang="en-US" altLang="zh-TW" sz="1200" dirty="0"/>
                  <a:t>(&gt;290.5 days</a:t>
                </a:r>
                <a:r>
                  <a:rPr lang="en-US" altLang="zh-TW" sz="1200" dirty="0" smtClean="0"/>
                  <a:t>) group.</a:t>
                </a:r>
                <a:endParaRPr lang="zh-TW" altLang="zh-TW" sz="1200" dirty="0"/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endParaRPr lang="en-US" sz="1200" dirty="0">
                  <a:effectLst/>
                  <a:ea typeface="PMingLiU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4" name="Picture 2" descr="Product-Limit Survival Curves with Number of Subjects at Risk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250" y="1000714"/>
              <a:ext cx="3720247" cy="3135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" descr="Product-Limit Survival Curves with Number of Subjects at Risk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7497" y="1000715"/>
              <a:ext cx="3665023" cy="3135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3" descr="Product-Limit Survival Curves with Number of Subjects at Risk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2520" y="1000713"/>
              <a:ext cx="3515513" cy="31353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Rectangle 8"/>
            <p:cNvSpPr/>
            <p:nvPr/>
          </p:nvSpPr>
          <p:spPr>
            <a:xfrm>
              <a:off x="8182456" y="723713"/>
              <a:ext cx="327557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>
                  <a:ea typeface="DFKai-SB"/>
                </a:rPr>
                <a:t>c</a:t>
              </a:r>
              <a:r>
                <a:rPr lang="en-US" altLang="zh-TW" sz="1200" b="1" dirty="0" smtClean="0">
                  <a:ea typeface="DFKai-SB"/>
                </a:rPr>
                <a:t>. OS </a:t>
              </a:r>
              <a:r>
                <a:rPr lang="en-US" altLang="zh-TW" sz="1200" b="1" dirty="0">
                  <a:ea typeface="DFKai-SB"/>
                </a:rPr>
                <a:t>among patients with various </a:t>
              </a:r>
              <a:r>
                <a:rPr lang="en-US" altLang="zh-TW" sz="1200" b="1" dirty="0" smtClean="0">
                  <a:ea typeface="DFKai-SB"/>
                </a:rPr>
                <a:t>chemo-ADPT</a:t>
              </a:r>
              <a:endParaRPr lang="en-US" altLang="zh-TW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8826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106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DFKai-SB</vt:lpstr>
      <vt:lpstr>PMingLiU</vt:lpstr>
      <vt:lpstr>PMingLiU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HanhNTH</dc:creator>
  <cp:lastModifiedBy>HanhNTH</cp:lastModifiedBy>
  <cp:revision>34</cp:revision>
  <dcterms:created xsi:type="dcterms:W3CDTF">2021-08-16T07:58:41Z</dcterms:created>
  <dcterms:modified xsi:type="dcterms:W3CDTF">2022-06-04T03:13:24Z</dcterms:modified>
</cp:coreProperties>
</file>