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75584" y="1695984"/>
            <a:ext cx="11126710" cy="3228444"/>
            <a:chOff x="-103014" y="4861711"/>
            <a:chExt cx="11126710" cy="3228444"/>
          </a:xfrm>
        </p:grpSpPr>
        <p:sp>
          <p:nvSpPr>
            <p:cNvPr id="4" name="TextBox 3"/>
            <p:cNvSpPr txBox="1"/>
            <p:nvPr/>
          </p:nvSpPr>
          <p:spPr>
            <a:xfrm>
              <a:off x="-103014" y="7813156"/>
              <a:ext cx="102998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Supplementary Fig</a:t>
              </a:r>
              <a:r>
                <a:rPr lang="en-US" sz="1200" b="1" dirty="0"/>
                <a:t>. S</a:t>
              </a:r>
              <a:r>
                <a:rPr lang="en-US" sz="1200" b="1" dirty="0" smtClean="0"/>
                <a:t>1. Progression </a:t>
              </a:r>
              <a:r>
                <a:rPr lang="en-US" sz="1200" b="1" dirty="0"/>
                <a:t>free survival </a:t>
              </a:r>
              <a:r>
                <a:rPr lang="en-US" sz="1200" b="1" dirty="0" smtClean="0"/>
                <a:t>(PFS</a:t>
              </a:r>
              <a:r>
                <a:rPr lang="en-US" sz="1200" b="1" dirty="0"/>
                <a:t>), time to treatment failure (TTF) </a:t>
              </a:r>
              <a:r>
                <a:rPr lang="en-US" sz="1200" b="1" dirty="0" smtClean="0"/>
                <a:t>and overall </a:t>
              </a:r>
              <a:r>
                <a:rPr lang="en-US" sz="1200" b="1" dirty="0"/>
                <a:t>survival (OS), </a:t>
              </a:r>
              <a:r>
                <a:rPr lang="en-US" sz="1200" b="1" dirty="0" smtClean="0"/>
                <a:t>among </a:t>
              </a:r>
              <a:r>
                <a:rPr lang="en-US" sz="1200" b="1" dirty="0"/>
                <a:t>all enrolled patients </a:t>
              </a:r>
              <a:r>
                <a:rPr lang="en-US" sz="1200" b="1" dirty="0" smtClean="0"/>
                <a:t>(</a:t>
              </a:r>
              <a:r>
                <a:rPr lang="en-US" sz="1200" b="1" dirty="0"/>
                <a:t>total n=127</a:t>
              </a:r>
              <a:r>
                <a:rPr lang="en-US" sz="1200" b="1" dirty="0" smtClean="0"/>
                <a:t>)</a:t>
              </a:r>
              <a:endParaRPr lang="en-US" sz="1200" dirty="0"/>
            </a:p>
          </p:txBody>
        </p:sp>
        <p:pic>
          <p:nvPicPr>
            <p:cNvPr id="1030" name="Picture 6" descr="Product-Limit Survival Curve with Number of Subjects at Risk and 95% Pointwise Confidence Limit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1949" y="4861711"/>
              <a:ext cx="3581747" cy="2839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Product-Limit Survival Curve with Number of Subjects at Risk and 95% Pointwise Confidence Limi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84" y="1695984"/>
            <a:ext cx="3786403" cy="283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roduct-Limit Survival Curve with Number of Subjects at Risk and 95% Pointwise Confidence Limi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986" y="1695968"/>
            <a:ext cx="3786423" cy="283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9137" y="1695969"/>
            <a:ext cx="58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a. PFS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19939" y="1695969"/>
            <a:ext cx="58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b. TTF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078499" y="1695969"/>
            <a:ext cx="58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c. OS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4432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2022-02-18T06:42:23Z</dcterms:modified>
</cp:coreProperties>
</file>