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94660"/>
  </p:normalViewPr>
  <p:slideViewPr>
    <p:cSldViewPr snapToGrid="0">
      <p:cViewPr>
        <p:scale>
          <a:sx n="150" d="100"/>
          <a:sy n="150" d="100"/>
        </p:scale>
        <p:origin x="468"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A2B07F-DD7C-43EE-9B8E-34B6936C11D6}" type="datetimeFigureOut">
              <a:rPr lang="en-US" smtClean="0"/>
              <a:t>6/10/2023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A33252-E248-4E16-9939-326A894F6C0D}" type="slidenum">
              <a:rPr lang="en-US" smtClean="0"/>
              <a:t>‹#›</a:t>
            </a:fld>
            <a:endParaRPr lang="en-US"/>
          </a:p>
        </p:txBody>
      </p:sp>
    </p:spTree>
    <p:extLst>
      <p:ext uri="{BB962C8B-B14F-4D97-AF65-F5344CB8AC3E}">
        <p14:creationId xmlns:p14="http://schemas.microsoft.com/office/powerpoint/2010/main" val="1418596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S1 – TSNE plots after quality control showing clusters (top row) and assigned cell type labels (bottom row). Panels A and C show the A2HTN sample and panels B and D show the SSHTN sample.</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1</a:t>
            </a:fld>
            <a:endParaRPr lang="en-US"/>
          </a:p>
        </p:txBody>
      </p:sp>
    </p:spTree>
    <p:extLst>
      <p:ext uri="{BB962C8B-B14F-4D97-AF65-F5344CB8AC3E}">
        <p14:creationId xmlns:p14="http://schemas.microsoft.com/office/powerpoint/2010/main" val="2178481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S2 – Feature plots used to help determine the cell type for each cluster. Features were chosen based on cluster markers and known cell type markers from bulk and single-cell </a:t>
            </a:r>
            <a:r>
              <a:rPr lang="en-US" sz="1200" kern="1200" dirty="0" err="1" smtClean="0">
                <a:solidFill>
                  <a:schemeClr val="tx1"/>
                </a:solidFill>
                <a:effectLst/>
                <a:latin typeface="+mn-lt"/>
                <a:ea typeface="+mn-ea"/>
                <a:cs typeface="+mn-cs"/>
              </a:rPr>
              <a:t>RNAseq</a:t>
            </a:r>
            <a:r>
              <a:rPr lang="en-US" sz="1200" kern="1200" dirty="0" smtClean="0">
                <a:solidFill>
                  <a:schemeClr val="tx1"/>
                </a:solidFill>
                <a:effectLst/>
                <a:latin typeface="+mn-lt"/>
                <a:ea typeface="+mn-ea"/>
                <a:cs typeface="+mn-cs"/>
              </a:rPr>
              <a:t>. A – all samples, B – hypertensive samples, C – control samples, D – A2HTN sample, E – SSHTN sample.</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2</a:t>
            </a:fld>
            <a:endParaRPr lang="en-US"/>
          </a:p>
        </p:txBody>
      </p:sp>
    </p:spTree>
    <p:extLst>
      <p:ext uri="{BB962C8B-B14F-4D97-AF65-F5344CB8AC3E}">
        <p14:creationId xmlns:p14="http://schemas.microsoft.com/office/powerpoint/2010/main" val="3504756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S3 – TSNE cluster plot and feature plot of LECs from hypertensive (top row) and normotensive (bottom row) samples.</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3</a:t>
            </a:fld>
            <a:endParaRPr lang="en-US"/>
          </a:p>
        </p:txBody>
      </p:sp>
    </p:spTree>
    <p:extLst>
      <p:ext uri="{BB962C8B-B14F-4D97-AF65-F5344CB8AC3E}">
        <p14:creationId xmlns:p14="http://schemas.microsoft.com/office/powerpoint/2010/main" val="712792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S4 – TSNE cluster plot and feature plot of LECs from A2HTN (top row) and SSHTN (bottom row) samples.</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4</a:t>
            </a:fld>
            <a:endParaRPr lang="en-US"/>
          </a:p>
        </p:txBody>
      </p:sp>
    </p:spTree>
    <p:extLst>
      <p:ext uri="{BB962C8B-B14F-4D97-AF65-F5344CB8AC3E}">
        <p14:creationId xmlns:p14="http://schemas.microsoft.com/office/powerpoint/2010/main" val="2223331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S5 – GSEA NES plots for the top 25 M2 (top) and M5 (bottom) pathways by NES from the DEGs between A2HTN LECs and normotensive LECs (left) and SSHTN LECs and normotensive LECs (right). The full GSEA results are available in Tables S20-23.</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5</a:t>
            </a:fld>
            <a:endParaRPr lang="en-US"/>
          </a:p>
        </p:txBody>
      </p:sp>
    </p:spTree>
    <p:extLst>
      <p:ext uri="{BB962C8B-B14F-4D97-AF65-F5344CB8AC3E}">
        <p14:creationId xmlns:p14="http://schemas.microsoft.com/office/powerpoint/2010/main" val="4291892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S6 – SCENIC RSS </a:t>
            </a:r>
            <a:r>
              <a:rPr lang="en-US" sz="1200" kern="1200" dirty="0" err="1" smtClean="0">
                <a:solidFill>
                  <a:schemeClr val="tx1"/>
                </a:solidFill>
                <a:effectLst/>
                <a:latin typeface="+mn-lt"/>
                <a:ea typeface="+mn-ea"/>
                <a:cs typeface="+mn-cs"/>
              </a:rPr>
              <a:t>heatmaps</a:t>
            </a:r>
            <a:r>
              <a:rPr lang="en-US" sz="1200" kern="1200" dirty="0" smtClean="0">
                <a:solidFill>
                  <a:schemeClr val="tx1"/>
                </a:solidFill>
                <a:effectLst/>
                <a:latin typeface="+mn-lt"/>
                <a:ea typeface="+mn-ea"/>
                <a:cs typeface="+mn-cs"/>
              </a:rPr>
              <a:t> (left) and specificity score plots (right) comparing A2HTN LECs and normotensive LECs (top) and SSHTN LECs and normotensive LECs (bottom). The specificity score plots show the five regulons with the highest score per group in red and the full RSS lists are available in Tables S27+28.</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6</a:t>
            </a:fld>
            <a:endParaRPr lang="en-US"/>
          </a:p>
        </p:txBody>
      </p:sp>
    </p:spTree>
    <p:extLst>
      <p:ext uri="{BB962C8B-B14F-4D97-AF65-F5344CB8AC3E}">
        <p14:creationId xmlns:p14="http://schemas.microsoft.com/office/powerpoint/2010/main" val="3473025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S7 – SCENIC regulon </a:t>
            </a:r>
            <a:r>
              <a:rPr lang="en-US" sz="1200" kern="1200" dirty="0" err="1" smtClean="0">
                <a:solidFill>
                  <a:schemeClr val="tx1"/>
                </a:solidFill>
                <a:effectLst/>
                <a:latin typeface="+mn-lt"/>
                <a:ea typeface="+mn-ea"/>
                <a:cs typeface="+mn-cs"/>
              </a:rPr>
              <a:t>clustermaps</a:t>
            </a:r>
            <a:r>
              <a:rPr lang="en-US" sz="1200" kern="1200" dirty="0" smtClean="0">
                <a:solidFill>
                  <a:schemeClr val="tx1"/>
                </a:solidFill>
                <a:effectLst/>
                <a:latin typeface="+mn-lt"/>
                <a:ea typeface="+mn-ea"/>
                <a:cs typeface="+mn-cs"/>
              </a:rPr>
              <a:t> showing regulon enrichment throughout all LECs in an entire sample. A – all samples, B – hypertensive samples, C – control samples, D – A2HTN sample, E – SSHTN sample.</a:t>
            </a:r>
          </a:p>
          <a:p>
            <a:endParaRPr lang="en-US" dirty="0"/>
          </a:p>
        </p:txBody>
      </p:sp>
      <p:sp>
        <p:nvSpPr>
          <p:cNvPr id="4" name="Slide Number Placeholder 3"/>
          <p:cNvSpPr>
            <a:spLocks noGrp="1"/>
          </p:cNvSpPr>
          <p:nvPr>
            <p:ph type="sldNum" sz="quarter" idx="10"/>
          </p:nvPr>
        </p:nvSpPr>
        <p:spPr/>
        <p:txBody>
          <a:bodyPr/>
          <a:lstStyle/>
          <a:p>
            <a:fld id="{6BA33252-E248-4E16-9939-326A894F6C0D}" type="slidenum">
              <a:rPr lang="en-US" smtClean="0"/>
              <a:t>7</a:t>
            </a:fld>
            <a:endParaRPr lang="en-US"/>
          </a:p>
        </p:txBody>
      </p:sp>
    </p:spTree>
    <p:extLst>
      <p:ext uri="{BB962C8B-B14F-4D97-AF65-F5344CB8AC3E}">
        <p14:creationId xmlns:p14="http://schemas.microsoft.com/office/powerpoint/2010/main" val="1449069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A657D65-8068-4481-B213-6A4A98383F2E}"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584055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657D65-8068-4481-B213-6A4A98383F2E}"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1117688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657D65-8068-4481-B213-6A4A98383F2E}"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1424642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657D65-8068-4481-B213-6A4A98383F2E}"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3116161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A657D65-8068-4481-B213-6A4A98383F2E}" type="datetimeFigureOut">
              <a:rPr lang="en-US" smtClean="0"/>
              <a:t>6/10/2023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871973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A657D65-8068-4481-B213-6A4A98383F2E}" type="datetimeFigureOut">
              <a:rPr lang="en-US" smtClean="0"/>
              <a:t>6/10/2023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433398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A657D65-8068-4481-B213-6A4A98383F2E}" type="datetimeFigureOut">
              <a:rPr lang="en-US" smtClean="0"/>
              <a:t>6/10/2023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3404947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A657D65-8068-4481-B213-6A4A98383F2E}" type="datetimeFigureOut">
              <a:rPr lang="en-US" smtClean="0"/>
              <a:t>6/10/2023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154048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657D65-8068-4481-B213-6A4A98383F2E}" type="datetimeFigureOut">
              <a:rPr lang="en-US" smtClean="0"/>
              <a:t>6/10/2023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671987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A657D65-8068-4481-B213-6A4A98383F2E}" type="datetimeFigureOut">
              <a:rPr lang="en-US" smtClean="0"/>
              <a:t>6/10/2023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2079946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A657D65-8068-4481-B213-6A4A98383F2E}" type="datetimeFigureOut">
              <a:rPr lang="en-US" smtClean="0"/>
              <a:t>6/10/2023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BCCD6A-EC02-418E-A078-59269791E032}" type="slidenum">
              <a:rPr lang="en-US" smtClean="0"/>
              <a:t>‹#›</a:t>
            </a:fld>
            <a:endParaRPr lang="en-US"/>
          </a:p>
        </p:txBody>
      </p:sp>
    </p:spTree>
    <p:extLst>
      <p:ext uri="{BB962C8B-B14F-4D97-AF65-F5344CB8AC3E}">
        <p14:creationId xmlns:p14="http://schemas.microsoft.com/office/powerpoint/2010/main" val="2189252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57D65-8068-4481-B213-6A4A98383F2E}" type="datetimeFigureOut">
              <a:rPr lang="en-US" smtClean="0"/>
              <a:t>6/10/2023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BCCD6A-EC02-418E-A078-59269791E032}" type="slidenum">
              <a:rPr lang="en-US" smtClean="0"/>
              <a:t>‹#›</a:t>
            </a:fld>
            <a:endParaRPr lang="en-US"/>
          </a:p>
        </p:txBody>
      </p:sp>
    </p:spTree>
    <p:extLst>
      <p:ext uri="{BB962C8B-B14F-4D97-AF65-F5344CB8AC3E}">
        <p14:creationId xmlns:p14="http://schemas.microsoft.com/office/powerpoint/2010/main" val="1517269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8324" y="0"/>
            <a:ext cx="8208139" cy="6858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6574" y="0"/>
            <a:ext cx="8208139" cy="6858000"/>
          </a:xfrm>
          <a:prstGeom prst="rect">
            <a:avLst/>
          </a:prstGeom>
        </p:spPr>
      </p:pic>
    </p:spTree>
    <p:extLst>
      <p:ext uri="{BB962C8B-B14F-4D97-AF65-F5344CB8AC3E}">
        <p14:creationId xmlns:p14="http://schemas.microsoft.com/office/powerpoint/2010/main" val="1599040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663"/>
          <a:stretch/>
        </p:blipFill>
        <p:spPr>
          <a:xfrm>
            <a:off x="-19050" y="0"/>
            <a:ext cx="12211050" cy="6858000"/>
          </a:xfrm>
          <a:prstGeom prst="rect">
            <a:avLst/>
          </a:prstGeom>
        </p:spPr>
      </p:pic>
    </p:spTree>
    <p:extLst>
      <p:ext uri="{BB962C8B-B14F-4D97-AF65-F5344CB8AC3E}">
        <p14:creationId xmlns:p14="http://schemas.microsoft.com/office/powerpoint/2010/main" val="609315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8103" y="0"/>
            <a:ext cx="8494915" cy="6858000"/>
          </a:xfrm>
          <a:prstGeom prst="rect">
            <a:avLst/>
          </a:prstGeom>
        </p:spPr>
      </p:pic>
    </p:spTree>
    <p:extLst>
      <p:ext uri="{BB962C8B-B14F-4D97-AF65-F5344CB8AC3E}">
        <p14:creationId xmlns:p14="http://schemas.microsoft.com/office/powerpoint/2010/main" val="404149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9262" y="0"/>
            <a:ext cx="8258234" cy="6858000"/>
          </a:xfrm>
          <a:prstGeom prst="rect">
            <a:avLst/>
          </a:prstGeom>
        </p:spPr>
      </p:pic>
    </p:spTree>
    <p:extLst>
      <p:ext uri="{BB962C8B-B14F-4D97-AF65-F5344CB8AC3E}">
        <p14:creationId xmlns:p14="http://schemas.microsoft.com/office/powerpoint/2010/main" val="3608508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8450"/>
            <a:ext cx="12185386" cy="6248400"/>
          </a:xfrm>
          <a:prstGeom prst="rect">
            <a:avLst/>
          </a:prstGeom>
        </p:spPr>
      </p:pic>
    </p:spTree>
    <p:extLst>
      <p:ext uri="{BB962C8B-B14F-4D97-AF65-F5344CB8AC3E}">
        <p14:creationId xmlns:p14="http://schemas.microsoft.com/office/powerpoint/2010/main" val="517827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0949" y="0"/>
            <a:ext cx="9665811" cy="6858000"/>
          </a:xfrm>
          <a:prstGeom prst="rect">
            <a:avLst/>
          </a:prstGeom>
        </p:spPr>
      </p:pic>
    </p:spTree>
    <p:extLst>
      <p:ext uri="{BB962C8B-B14F-4D97-AF65-F5344CB8AC3E}">
        <p14:creationId xmlns:p14="http://schemas.microsoft.com/office/powerpoint/2010/main" val="121598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2499" y="0"/>
            <a:ext cx="10304719" cy="6858000"/>
          </a:xfrm>
          <a:prstGeom prst="rect">
            <a:avLst/>
          </a:prstGeom>
        </p:spPr>
      </p:pic>
    </p:spTree>
    <p:extLst>
      <p:ext uri="{BB962C8B-B14F-4D97-AF65-F5344CB8AC3E}">
        <p14:creationId xmlns:p14="http://schemas.microsoft.com/office/powerpoint/2010/main" val="2813051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Words>
  <Application>Microsoft Office PowerPoint</Application>
  <PresentationFormat>Widescreen</PresentationFormat>
  <Paragraphs>14</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Justin McDermott</dc:creator>
  <cp:lastModifiedBy>Justin McDermott</cp:lastModifiedBy>
  <cp:revision>1</cp:revision>
  <dcterms:created xsi:type="dcterms:W3CDTF">2023-06-10T22:13:23Z</dcterms:created>
  <dcterms:modified xsi:type="dcterms:W3CDTF">2023-06-10T22:13:50Z</dcterms:modified>
</cp:coreProperties>
</file>