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43"/>
    <p:restoredTop sz="94674"/>
  </p:normalViewPr>
  <p:slideViewPr>
    <p:cSldViewPr snapToGrid="0" snapToObjects="1">
      <p:cViewPr>
        <p:scale>
          <a:sx n="100" d="100"/>
          <a:sy n="100" d="100"/>
        </p:scale>
        <p:origin x="4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A381B-48A4-F046-8BA6-A25338B2C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13721-4A79-7242-8AC5-6439AF908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D1433-66E2-AD42-AB87-6882DC9E5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15E5-D971-F546-B3E7-A6E95EC2848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73392-1C88-6C4E-B34A-623B0D5E2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FCB8D-7F43-DB45-903A-BB25EC73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DF2F-EBA0-6D44-9D35-ED5FD75F90B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2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8BB10-CEA5-CF41-BC3A-3957D4D50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FEEE0-3F72-A443-B869-DB634933A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43DF6-B468-324F-854B-EEAFC0384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15E5-D971-F546-B3E7-A6E95EC2848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54FA6-909D-7C48-BAF9-BA129ED2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062F7-38A1-934E-8490-E325A9335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DF2F-EBA0-6D44-9D35-ED5FD75F90B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D8F858-7604-424A-AADA-39A3FDD153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93B1E-CDE3-C04D-A27F-EEE7A47C8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1DBB1-B2A8-7846-BF26-F95DF11A4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15E5-D971-F546-B3E7-A6E95EC2848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26112-1438-ED4B-9213-0946589A3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D3153-9680-144D-B669-715D300DC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DF2F-EBA0-6D44-9D35-ED5FD75F90B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3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F2DBC-2743-1F4A-934C-C65AA8795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71FA2-037D-DD48-8832-03F10CA48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C9B97-C13D-A244-B705-CCFDCA3F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15E5-D971-F546-B3E7-A6E95EC2848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D4072-60E2-A74F-980C-93582CD8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9B1C7-A11E-CE4B-A806-9DC1C44F8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DF2F-EBA0-6D44-9D35-ED5FD75F90B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3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6BC84-BE0F-1D47-B19D-768473968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81690-9E92-B04C-8138-5567BA70B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E34D2-59AA-0D4F-AE13-67A391C56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15E5-D971-F546-B3E7-A6E95EC2848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D8E66-1160-884A-A695-F5F3B5375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010A9-5210-CF47-A2C9-3B447FEC0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DF2F-EBA0-6D44-9D35-ED5FD75F90B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1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1ED3D-0005-5D43-B11F-BB789F6F3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E2FC5-8EF1-6849-A863-F8D2392C2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94138-F30D-F642-960A-5A9193712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276C48-4319-FA4C-B38E-8F2904DB5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15E5-D971-F546-B3E7-A6E95EC2848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8CF77-1C57-1846-847C-1FDB6A2CB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B255F-EBE5-3745-B928-79A36212D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DF2F-EBA0-6D44-9D35-ED5FD75F90B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7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0A2BC-401C-764C-A5F6-06565BEFC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FD61-506C-3447-8593-0008EA946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E3E897-7912-4D40-823E-B29D70136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CA64F7-D7E8-A54B-BED0-CBD34E5F1B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F5C9D9-20EA-3345-B20C-D172FD9A2B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B471B-9FEF-5748-BF2F-2D4FD8F37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15E5-D971-F546-B3E7-A6E95EC2848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50CFFD-7EF7-1C40-9805-B78A2656E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4F9B58-0B06-DC44-9628-2A977FB0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DF2F-EBA0-6D44-9D35-ED5FD75F90B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8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0F9A8-D69F-CA41-927E-90719719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16C637-8EF2-8143-A35C-BA19320DE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15E5-D971-F546-B3E7-A6E95EC2848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348FE-CFB8-D04F-BFE9-E1D6ED6B3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95D698-B013-E54F-B0E7-39FB53FAC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DF2F-EBA0-6D44-9D35-ED5FD75F90B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7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A5C84A-1B52-9642-ADB0-AFC1381B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15E5-D971-F546-B3E7-A6E95EC2848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4A237-6225-714D-8899-1B435FB0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518CA-3528-8944-9ABE-CE676902F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DF2F-EBA0-6D44-9D35-ED5FD75F90B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0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C277-305D-174F-87FC-243224FD0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1DEA8-0109-C84B-9809-BC7DB7F2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C8CF9-9FDF-844E-9A66-7C9947873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8D7DF-37CF-7F4D-B126-85F35B691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15E5-D971-F546-B3E7-A6E95EC2848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9451B-ED89-D244-97EF-14EE8ACD0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D8C32-1A58-A549-BF6C-BA671B78C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DF2F-EBA0-6D44-9D35-ED5FD75F90B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9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DEE01-2142-F441-9D80-2E9A04929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BF0737-9967-1147-8A91-A7742E2B2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D17E2-F6DF-734C-9003-A088411B0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6A960-C842-0B4E-AA27-54EA0A777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15E5-D971-F546-B3E7-A6E95EC2848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D0629-E5BB-7447-9771-538BE18DA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9E0B4-F933-884E-A74C-034BA189A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DF2F-EBA0-6D44-9D35-ED5FD75F90B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2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04D90F-6F85-D540-8041-70EE0F38C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6519C-07DB-9140-A09A-40FF8F73C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69E4D-F14B-B04C-90EC-3BAA1761D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315E5-D971-F546-B3E7-A6E95EC2848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0EBA0-D5CA-B64A-BB9F-6603084E2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198FC-98F6-2F47-A499-8D2E801ED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DF2F-EBA0-6D44-9D35-ED5FD75F90B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9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13" Type="http://schemas.openxmlformats.org/officeDocument/2006/relationships/image" Target="../media/image13.tiff"/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12" Type="http://schemas.openxmlformats.org/officeDocument/2006/relationships/image" Target="../media/image12.tiff"/><Relationship Id="rId2" Type="http://schemas.openxmlformats.org/officeDocument/2006/relationships/image" Target="../media/image2.tiff"/><Relationship Id="rId16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11" Type="http://schemas.openxmlformats.org/officeDocument/2006/relationships/image" Target="../media/image11.tiff"/><Relationship Id="rId5" Type="http://schemas.openxmlformats.org/officeDocument/2006/relationships/image" Target="../media/image5.tiff"/><Relationship Id="rId15" Type="http://schemas.openxmlformats.org/officeDocument/2006/relationships/image" Target="../media/image15.tiff"/><Relationship Id="rId10" Type="http://schemas.openxmlformats.org/officeDocument/2006/relationships/image" Target="../media/image10.tiff"/><Relationship Id="rId4" Type="http://schemas.openxmlformats.org/officeDocument/2006/relationships/image" Target="../media/image4.tiff"/><Relationship Id="rId9" Type="http://schemas.openxmlformats.org/officeDocument/2006/relationships/image" Target="../media/image9.tiff"/><Relationship Id="rId14" Type="http://schemas.openxmlformats.org/officeDocument/2006/relationships/image" Target="../media/image1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629" y="994814"/>
            <a:ext cx="2160000" cy="201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87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1819617" y="893235"/>
            <a:ext cx="8176442" cy="4811552"/>
            <a:chOff x="467544" y="188640"/>
            <a:chExt cx="8176442" cy="4811552"/>
          </a:xfrm>
        </p:grpSpPr>
        <p:grpSp>
          <p:nvGrpSpPr>
            <p:cNvPr id="6" name="Groupe 5"/>
            <p:cNvGrpSpPr/>
            <p:nvPr/>
          </p:nvGrpSpPr>
          <p:grpSpPr>
            <a:xfrm>
              <a:off x="467544" y="188640"/>
              <a:ext cx="8176442" cy="4811552"/>
              <a:chOff x="467544" y="188640"/>
              <a:chExt cx="8176442" cy="4811552"/>
            </a:xfrm>
          </p:grpSpPr>
          <p:pic>
            <p:nvPicPr>
              <p:cNvPr id="13" name="Picture 20" descr="C:\Users\cytogentique\Desktop\Bureau_Canada\Y-13\Spermatocytes\Nice_picts\Partial pairing\gH2AX\untitled.32.7-100.6G.t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4877" y="1772816"/>
                <a:ext cx="1620000" cy="15265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1" descr="C:\Users\cytogentique\Desktop\Bureau_Canada\Y-13\Spermatocytes\Nice_picts\Partial pairing\gH2AX\untitled.32.7-100.6H.t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5766" y="1772816"/>
                <a:ext cx="1620000" cy="15265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2" descr="C:\Users\cytogentique\Desktop\Bureau_Canada\Y-13\Spermatocytes\Nice_picts\Partial pairing\gH2AX\untitled.32.7-100.6M2.t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3986" y="1772816"/>
                <a:ext cx="1620000" cy="15265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3" descr="C:\Users\cytogentique\Desktop\Bureau_Canada\Y-13\Spermatocytes\Nice_picts\Partial pairing\gH2AX\untitled.32.7-100.6R.ti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6655" y="1772816"/>
                <a:ext cx="1620000" cy="15265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4" descr="C:\Users\cytogentique\Desktop\Bureau_Canada\Y-13\Spermatocytes\Nice_picts\Partial pairing\gH2AX\untitled.32.7-100.6SC.ti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1772816"/>
                <a:ext cx="1620000" cy="15265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6" descr="C:\Users\cytogentique\Desktop\Bureau_Canada\Y-13\Spermatocytes\Nice_picts\Tri+X\gH2AX\untitled.29.8-100.2R.tif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6655" y="3353192"/>
                <a:ext cx="1620000" cy="1647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7" descr="C:\Users\cytogentique\Desktop\Bureau_Canada\Y-13\Spermatocytes\Nice_picts\Tri+X\gH2AX\untitled.29.8-100.2SC.ti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3353192"/>
                <a:ext cx="1620000" cy="1647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8" descr="C:\Users\cytogentique\Desktop\Bureau_Canada\Y-13\Spermatocytes\Nice_picts\Tri+X\gH2AX\untitled.29.8-100.2G.tif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4877" y="3353192"/>
                <a:ext cx="1620000" cy="1647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9" descr="C:\Users\cytogentique\Desktop\Bureau_Canada\Y-13\Spermatocytes\Nice_picts\Tri+X\gH2AX\untitled.29.8-100.2H.tif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5766" y="3353192"/>
                <a:ext cx="1620000" cy="1647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30" descr="C:\Users\cytogentique\Desktop\Bureau_Canada\Y-13\Spermatocytes\Nice_picts\Tri+X\gH2AX\untitled.29.8-100.2M.tif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3986" y="3353192"/>
                <a:ext cx="1620000" cy="1647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31" descr="C:\Users\cytogentique\Desktop\Bureau_Canada\Y-13\Spermatocytes\Nice_picts\gH2AX-\untitled.46.6-103.5M2.tif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3986" y="188640"/>
                <a:ext cx="1620000" cy="1563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32" descr="C:\Users\cytogentique\Desktop\Bureau_Canada\Y-13\Spermatocytes\Nice_picts\gH2AX-\untitled.46.6-103.5R.tif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6655" y="188640"/>
                <a:ext cx="1620000" cy="1563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34" descr="C:\Users\cytogentique\Desktop\Bureau_Canada\Y-13\Spermatocytes\Nice_picts\gH2AX-\untitled.46.6-103.5G.tif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4877" y="188640"/>
                <a:ext cx="1620000" cy="1563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35" descr="C:\Users\cytogentique\Desktop\Bureau_Canada\Y-13\Spermatocytes\Nice_picts\gH2AX-\untitled.46.6-103.5H.tif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5766" y="188640"/>
                <a:ext cx="1620000" cy="1563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36" descr="C:\Users\cytogentique\Desktop\Bureau_Canada\Y-13\Spermatocytes\Nice_picts\gH2AX-\untitled.46.6-103.5SC.tif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188640"/>
                <a:ext cx="1620000" cy="1563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Ellipse 27"/>
              <p:cNvSpPr/>
              <p:nvPr/>
            </p:nvSpPr>
            <p:spPr>
              <a:xfrm>
                <a:off x="2339752" y="2996952"/>
                <a:ext cx="360040" cy="30205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Ellipse 28"/>
              <p:cNvSpPr/>
              <p:nvPr/>
            </p:nvSpPr>
            <p:spPr>
              <a:xfrm>
                <a:off x="2624070" y="546312"/>
                <a:ext cx="216024" cy="21602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Ellipse 29"/>
              <p:cNvSpPr/>
              <p:nvPr/>
            </p:nvSpPr>
            <p:spPr>
              <a:xfrm>
                <a:off x="2304786" y="4194183"/>
                <a:ext cx="252208" cy="22481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Ellipse 30"/>
              <p:cNvSpPr/>
              <p:nvPr/>
            </p:nvSpPr>
            <p:spPr>
              <a:xfrm>
                <a:off x="5439810" y="2385056"/>
                <a:ext cx="288032" cy="252200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Ellipse 31"/>
              <p:cNvSpPr/>
              <p:nvPr/>
            </p:nvSpPr>
            <p:spPr>
              <a:xfrm>
                <a:off x="5974298" y="4054392"/>
                <a:ext cx="288032" cy="252200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5720414" y="1122375"/>
                <a:ext cx="216024" cy="216024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ZoneTexte 33"/>
              <p:cNvSpPr txBox="1"/>
              <p:nvPr/>
            </p:nvSpPr>
            <p:spPr>
              <a:xfrm>
                <a:off x="2699792" y="2996952"/>
                <a:ext cx="5405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smtClean="0">
                    <a:solidFill>
                      <a:srgbClr val="FF0000"/>
                    </a:solidFill>
                  </a:rPr>
                  <a:t>39F7</a:t>
                </a:r>
                <a:endParaRPr lang="fr-FR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>
                <a:off x="2848478" y="500435"/>
                <a:ext cx="5405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FF0000"/>
                    </a:solidFill>
                  </a:rPr>
                  <a:t>39F7</a:t>
                </a:r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>
                <a:off x="2553918" y="4176692"/>
                <a:ext cx="5405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FF0000"/>
                    </a:solidFill>
                  </a:rPr>
                  <a:t>39F7</a:t>
                </a:r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>
                <a:off x="5733150" y="2344204"/>
                <a:ext cx="6767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 smtClean="0">
                    <a:solidFill>
                      <a:srgbClr val="00B050"/>
                    </a:solidFill>
                  </a:rPr>
                  <a:t>87M6</a:t>
                </a:r>
                <a:endParaRPr lang="fr-FR" sz="16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8" name="ZoneTexte 37"/>
              <p:cNvSpPr txBox="1"/>
              <p:nvPr/>
            </p:nvSpPr>
            <p:spPr>
              <a:xfrm>
                <a:off x="6254376" y="3992026"/>
                <a:ext cx="6767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 smtClean="0">
                    <a:solidFill>
                      <a:srgbClr val="00B050"/>
                    </a:solidFill>
                  </a:rPr>
                  <a:t>87M6</a:t>
                </a:r>
                <a:endParaRPr lang="fr-FR" sz="16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9" name="ZoneTexte 38"/>
              <p:cNvSpPr txBox="1"/>
              <p:nvPr/>
            </p:nvSpPr>
            <p:spPr>
              <a:xfrm>
                <a:off x="5907838" y="1061110"/>
                <a:ext cx="6767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 smtClean="0">
                    <a:solidFill>
                      <a:srgbClr val="00B050"/>
                    </a:solidFill>
                  </a:rPr>
                  <a:t>87M6</a:t>
                </a:r>
                <a:endParaRPr lang="fr-FR" sz="1600" b="1" dirty="0">
                  <a:solidFill>
                    <a:srgbClr val="00B050"/>
                  </a:solidFill>
                </a:endParaRPr>
              </a:p>
            </p:txBody>
          </p:sp>
        </p:grpSp>
        <p:cxnSp>
          <p:nvCxnSpPr>
            <p:cNvPr id="7" name="Connecteur droit avec flèche 6"/>
            <p:cNvCxnSpPr/>
            <p:nvPr/>
          </p:nvCxnSpPr>
          <p:spPr>
            <a:xfrm>
              <a:off x="7421500" y="1061110"/>
              <a:ext cx="106338" cy="100831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>
              <a:off x="7194334" y="2536085"/>
              <a:ext cx="72008" cy="108012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 flipH="1" flipV="1">
              <a:off x="7740352" y="4199912"/>
              <a:ext cx="134024" cy="40669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/>
            <p:nvPr/>
          </p:nvCxnSpPr>
          <p:spPr>
            <a:xfrm flipV="1">
              <a:off x="7474669" y="672008"/>
              <a:ext cx="159507" cy="1785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 flipV="1">
              <a:off x="7308304" y="3097826"/>
              <a:ext cx="113196" cy="11515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>
              <a:off x="7294817" y="4220247"/>
              <a:ext cx="106338" cy="10083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040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C967312-781E-D742-8265-FB0A07040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750461"/>
              </p:ext>
            </p:extLst>
          </p:nvPr>
        </p:nvGraphicFramePr>
        <p:xfrm>
          <a:off x="2692528" y="2265366"/>
          <a:ext cx="6301105" cy="38735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12520">
                  <a:extLst>
                    <a:ext uri="{9D8B030D-6E8A-4147-A177-3AD203B41FA5}">
                      <a16:colId xmlns:a16="http://schemas.microsoft.com/office/drawing/2014/main" val="3517828678"/>
                    </a:ext>
                  </a:extLst>
                </a:gridCol>
                <a:gridCol w="2487295">
                  <a:extLst>
                    <a:ext uri="{9D8B030D-6E8A-4147-A177-3AD203B41FA5}">
                      <a16:colId xmlns:a16="http://schemas.microsoft.com/office/drawing/2014/main" val="2017103886"/>
                    </a:ext>
                  </a:extLst>
                </a:gridCol>
                <a:gridCol w="2701290">
                  <a:extLst>
                    <a:ext uri="{9D8B030D-6E8A-4147-A177-3AD203B41FA5}">
                      <a16:colId xmlns:a16="http://schemas.microsoft.com/office/drawing/2014/main" val="2894732309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Primer name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Sequence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Source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47143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p18S-F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CGCGGAAGGATTTAAAGTG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Lee et al 2015, StemCells International, DOI:10.1155/2015/235192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921918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p18S-R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AAACGGCTACCACATCCAAG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49319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pBACT-F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GACATCCGCAAGGACCTCTA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Das et al. 2013, Cytogenet Genome Res, DOI: 10.1159/000351310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196432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pBACT-R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ATCTGCTGGAAGGTGGACAG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6200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pGAPDH-F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CATGGCCTCCAAGGAGTAAG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Das et al. 2013, Cytogenet Genome Res, DOI: 10.1159/000351310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745901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pGAPDH-R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TCTGGGATGGAAACTGGAAG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85804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pMLH1-F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AGTTATCCGGCGGTTGGAC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this manuscript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4061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pMLH1-R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CCTCCCTCTTTAACCACCACT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76754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pSOX2-F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GGGGACCTACGGGACATGAT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this manuscript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636662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pSOX2-R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GAGAGAGAGGCAGTGTACCG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85559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pSRY-F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CGGCAGTACTATGCAGCCAA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this manuscript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68091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pSRY-R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GTTGCAGCGATCCTCCTGTT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30071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pUBE2B-F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CCGCCAACTGTTAGGTTTTTATCC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this manuscript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12014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pUBE2B-R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CTGTGCTGCCTGGCTATTGG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61749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pYWHAZ-F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ATGCAACCAACACATCCTATC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Erkens et al 2006, BMC Biotechnol,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DOI: 10.1186/1472-6750-6-41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068465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pYWHAZ-R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GCATTATTAGCGTGCTGTCTT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6664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pZFY-F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GGACCAGCAAGATGGTGACA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this manuscript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578347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pZFY-R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ATCCTCTCCAGGGTCAGCTT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65681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FA30DD9-DE07-EB47-BBF3-2CFEBC889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3800" y="1759767"/>
            <a:ext cx="636983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Supplementary Table 1. Primer sequences used for qPCR expression study.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83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114</Words>
  <Application>Microsoft Office PowerPoint</Application>
  <PresentationFormat>Grand écran</PresentationFormat>
  <Paragraphs>56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Nicolas Mary</cp:lastModifiedBy>
  <cp:revision>9</cp:revision>
  <dcterms:created xsi:type="dcterms:W3CDTF">2018-03-27T20:19:40Z</dcterms:created>
  <dcterms:modified xsi:type="dcterms:W3CDTF">2018-05-16T09:27:01Z</dcterms:modified>
</cp:coreProperties>
</file>