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2"/>
    <p:sldId id="287" r:id="rId3"/>
  </p:sldIdLst>
  <p:sldSz cx="6858000" cy="9144000" type="screen4x3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>
          <p15:clr>
            <a:srgbClr val="A4A3A4"/>
          </p15:clr>
        </p15:guide>
        <p15:guide id="2" pos="2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7" autoAdjust="0"/>
    <p:restoredTop sz="99121" autoAdjust="0"/>
  </p:normalViewPr>
  <p:slideViewPr>
    <p:cSldViewPr snapToGrid="0">
      <p:cViewPr varScale="1">
        <p:scale>
          <a:sx n="80" d="100"/>
          <a:sy n="80" d="100"/>
        </p:scale>
        <p:origin x="2712" y="90"/>
      </p:cViewPr>
      <p:guideLst>
        <p:guide orient="horz" pos="3052"/>
        <p:guide pos="2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375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06" tIns="46103" rIns="92206" bIns="461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25" y="1"/>
            <a:ext cx="2950375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06" tIns="46103" rIns="92206" bIns="461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971"/>
            <a:ext cx="2950375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06" tIns="46103" rIns="92206" bIns="461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25" y="9441971"/>
            <a:ext cx="2950375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06" tIns="46103" rIns="92206" bIns="461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6FC3545-AD45-4F0F-94C5-9C5F6675D001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36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76188-1607-4198-8A5D-B48A8DAF0402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A28C-A0C0-469D-ABD4-53CAE66D9209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37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2632-449D-4523-98BF-14D38E030CB2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5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473-10ED-416E-B6C9-5BC032057162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943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1D4B-4DA1-44C3-9DDC-EE3D41C0D868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0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2091-40C2-4E65-A380-044916CEBFE1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09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72982-B1E6-4613-B4B4-1836FCB3A5A8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F705-9EC9-450C-B4C7-E505BA57F014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00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E22C0-4C82-4CFA-B039-D5482C316859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569E-316D-4A34-A9CD-E43F93A41DFC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6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3B75-2F04-4DD3-BB45-629116E29473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432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0D10-7A1E-4EF1-807B-9E38CF831D09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42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8941-F325-43D7-A9A0-FF3BCD567E63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5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AB46055-EDC8-483B-814E-CC74983CF841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0"/>
          <p:cNvSpPr>
            <a:spLocks noGrp="1" noChangeArrowheads="1"/>
          </p:cNvSpPr>
          <p:nvPr>
            <p:ph type="title" idx="4294967295"/>
          </p:nvPr>
        </p:nvSpPr>
        <p:spPr>
          <a:xfrm rot="10800000" flipV="1">
            <a:off x="733458" y="6540212"/>
            <a:ext cx="5619635" cy="846546"/>
          </a:xfrm>
        </p:spPr>
        <p:txBody>
          <a:bodyPr/>
          <a:lstStyle/>
          <a:p>
            <a:pPr algn="l" eaLnBrk="1" hangingPunct="1"/>
            <a:r>
              <a:rPr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Suppl. Fig. 1</a:t>
            </a:r>
            <a:r>
              <a:rPr lang="en-US" altLang="ja-JP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Effects of casein hydrolysate (CNH) and casein ingestion prior to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epicutaneous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sensitization on the T cell population. (a) Percentages of CD25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Foxp3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Treg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cells in the mesenteric lymph node (MLN, left) and spleen (right) cells. (b) Percentages of ICOS+ activated T cells in MLN (left) and spleen (right) cells. Data are represented as mean ± SEM (n = 8). There was no significant difference between the CTL group and the other groups.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2874" y="216739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(a)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6" y="2715748"/>
            <a:ext cx="22680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テキスト ボックス 95"/>
          <p:cNvSpPr txBox="1"/>
          <p:nvPr/>
        </p:nvSpPr>
        <p:spPr>
          <a:xfrm>
            <a:off x="1143191" y="3992669"/>
            <a:ext cx="561600" cy="230832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lang="en-US" altLang="ja-JP" sz="900" dirty="0"/>
              <a:t>Sham</a:t>
            </a:r>
            <a:endParaRPr kumimoji="1" lang="ja-JP" altLang="en-US" sz="9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695145" y="3992669"/>
            <a:ext cx="561600" cy="230832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kumimoji="1" lang="en-US" altLang="ja-JP" sz="900" dirty="0"/>
              <a:t>CTL</a:t>
            </a:r>
            <a:endParaRPr kumimoji="1" lang="ja-JP" altLang="en-US" sz="9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247099" y="3992669"/>
            <a:ext cx="561600" cy="230832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kumimoji="1" lang="en-US" altLang="ja-JP" sz="900" dirty="0"/>
              <a:t>CNH</a:t>
            </a:r>
            <a:endParaRPr kumimoji="1" lang="ja-JP" altLang="en-US" sz="9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99053" y="3992669"/>
            <a:ext cx="561600" cy="230832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lang="en-US" altLang="ja-JP" sz="900" dirty="0"/>
              <a:t>casein</a:t>
            </a:r>
            <a:endParaRPr kumimoji="1" lang="ja-JP" altLang="en-US" sz="900" dirty="0"/>
          </a:p>
        </p:txBody>
      </p:sp>
      <p:sp>
        <p:nvSpPr>
          <p:cNvPr id="100" name="Text Box 54"/>
          <p:cNvSpPr txBox="1">
            <a:spLocks noChangeArrowheads="1"/>
          </p:cNvSpPr>
          <p:nvPr/>
        </p:nvSpPr>
        <p:spPr bwMode="auto">
          <a:xfrm>
            <a:off x="888317" y="3243913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Arial" charset="0"/>
              </a:rPr>
              <a:t>10</a:t>
            </a:r>
          </a:p>
        </p:txBody>
      </p:sp>
      <p:sp>
        <p:nvSpPr>
          <p:cNvPr id="101" name="Text Box 56"/>
          <p:cNvSpPr txBox="1">
            <a:spLocks noChangeArrowheads="1"/>
          </p:cNvSpPr>
          <p:nvPr/>
        </p:nvSpPr>
        <p:spPr bwMode="auto">
          <a:xfrm>
            <a:off x="952437" y="3869022"/>
            <a:ext cx="2487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Arial" charset="0"/>
              </a:rPr>
              <a:t>0</a:t>
            </a:r>
          </a:p>
        </p:txBody>
      </p:sp>
      <p:sp>
        <p:nvSpPr>
          <p:cNvPr id="102" name="Text Box 53"/>
          <p:cNvSpPr txBox="1">
            <a:spLocks noChangeArrowheads="1"/>
          </p:cNvSpPr>
          <p:nvPr/>
        </p:nvSpPr>
        <p:spPr bwMode="auto">
          <a:xfrm>
            <a:off x="888317" y="2931359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Arial" charset="0"/>
              </a:rPr>
              <a:t>15</a:t>
            </a:r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952437" y="3556467"/>
            <a:ext cx="2487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Arial" charset="0"/>
              </a:rPr>
              <a:t>5</a:t>
            </a:r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888317" y="2618805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Arial" charset="0"/>
              </a:rPr>
              <a:t>20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 rot="16200000">
            <a:off x="103074" y="3245963"/>
            <a:ext cx="149271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 %CD25</a:t>
            </a:r>
            <a:r>
              <a:rPr kumimoji="1" lang="en-US" altLang="ja-JP" sz="900" baseline="30000" dirty="0"/>
              <a:t>+</a:t>
            </a:r>
            <a:r>
              <a:rPr kumimoji="1" lang="en-US" altLang="ja-JP" sz="900" dirty="0"/>
              <a:t>Foxp3</a:t>
            </a:r>
            <a:r>
              <a:rPr kumimoji="1" lang="en-US" altLang="ja-JP" sz="900" baseline="30000" dirty="0"/>
              <a:t>+</a:t>
            </a:r>
            <a:r>
              <a:rPr kumimoji="1" lang="en-US" altLang="ja-JP" sz="900" dirty="0"/>
              <a:t> of CD4</a:t>
            </a:r>
            <a:r>
              <a:rPr kumimoji="1" lang="en-US" altLang="ja-JP" sz="900" baseline="30000" dirty="0"/>
              <a:t>+</a:t>
            </a:r>
            <a:endParaRPr kumimoji="1" lang="ja-JP" altLang="en-US" sz="9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604644" y="2615021"/>
            <a:ext cx="2661076" cy="1608480"/>
            <a:chOff x="2958579" y="426758"/>
            <a:chExt cx="2661076" cy="1608480"/>
          </a:xfrm>
        </p:grpSpPr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55" y="533396"/>
              <a:ext cx="2278800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テキスト ボックス 116"/>
            <p:cNvSpPr txBox="1"/>
            <p:nvPr/>
          </p:nvSpPr>
          <p:spPr>
            <a:xfrm>
              <a:off x="3367754" y="1804406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Sham</a:t>
              </a:r>
              <a:endParaRPr kumimoji="1" lang="ja-JP" altLang="en-US" sz="900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3919708" y="1804406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CTL</a:t>
              </a:r>
              <a:endParaRPr kumimoji="1" lang="ja-JP" altLang="en-US" sz="9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4471662" y="1804406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CNH</a:t>
              </a:r>
              <a:endParaRPr kumimoji="1" lang="ja-JP" altLang="en-US" sz="900" dirty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5023616" y="1804406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casein</a:t>
              </a:r>
              <a:endParaRPr kumimoji="1" lang="ja-JP" altLang="en-US" sz="900" dirty="0"/>
            </a:p>
          </p:txBody>
        </p:sp>
        <p:sp>
          <p:nvSpPr>
            <p:cNvPr id="121" name="Text Box 54"/>
            <p:cNvSpPr txBox="1">
              <a:spLocks noChangeArrowheads="1"/>
            </p:cNvSpPr>
            <p:nvPr/>
          </p:nvSpPr>
          <p:spPr bwMode="auto">
            <a:xfrm>
              <a:off x="3112880" y="1055650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10</a:t>
              </a:r>
            </a:p>
          </p:txBody>
        </p:sp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3177000" y="1680759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0</a:t>
              </a:r>
            </a:p>
          </p:txBody>
        </p:sp>
        <p:sp>
          <p:nvSpPr>
            <p:cNvPr id="123" name="Text Box 53"/>
            <p:cNvSpPr txBox="1">
              <a:spLocks noChangeArrowheads="1"/>
            </p:cNvSpPr>
            <p:nvPr/>
          </p:nvSpPr>
          <p:spPr bwMode="auto">
            <a:xfrm>
              <a:off x="3112880" y="743096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15</a:t>
              </a:r>
            </a:p>
          </p:txBody>
        </p:sp>
        <p:sp>
          <p:nvSpPr>
            <p:cNvPr id="124" name="Text Box 53"/>
            <p:cNvSpPr txBox="1">
              <a:spLocks noChangeArrowheads="1"/>
            </p:cNvSpPr>
            <p:nvPr/>
          </p:nvSpPr>
          <p:spPr bwMode="auto">
            <a:xfrm>
              <a:off x="3177000" y="1368204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5</a:t>
              </a:r>
            </a:p>
          </p:txBody>
        </p:sp>
        <p:sp>
          <p:nvSpPr>
            <p:cNvPr id="125" name="Text Box 53"/>
            <p:cNvSpPr txBox="1">
              <a:spLocks noChangeArrowheads="1"/>
            </p:cNvSpPr>
            <p:nvPr/>
          </p:nvSpPr>
          <p:spPr bwMode="auto">
            <a:xfrm>
              <a:off x="3112880" y="430542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20</a:t>
              </a: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 rot="16200000">
              <a:off x="2327637" y="1057700"/>
              <a:ext cx="14927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/>
                <a:t> %CD25</a:t>
              </a:r>
              <a:r>
                <a:rPr kumimoji="1" lang="en-US" altLang="ja-JP" sz="900" baseline="30000" dirty="0"/>
                <a:t>+</a:t>
              </a:r>
              <a:r>
                <a:rPr kumimoji="1" lang="en-US" altLang="ja-JP" sz="900" dirty="0"/>
                <a:t>Foxp3</a:t>
              </a:r>
              <a:r>
                <a:rPr kumimoji="1" lang="en-US" altLang="ja-JP" sz="900" baseline="30000" dirty="0"/>
                <a:t>+</a:t>
              </a:r>
              <a:r>
                <a:rPr kumimoji="1" lang="en-US" altLang="ja-JP" sz="900" dirty="0"/>
                <a:t> of CD4</a:t>
              </a:r>
              <a:r>
                <a:rPr kumimoji="1" lang="en-US" altLang="ja-JP" sz="900" baseline="30000" dirty="0"/>
                <a:t>+</a:t>
              </a:r>
              <a:endParaRPr kumimoji="1" lang="ja-JP" altLang="en-US" sz="9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977068" y="2612339"/>
            <a:ext cx="543418" cy="253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MLN</a:t>
            </a:r>
            <a:endParaRPr kumimoji="1" lang="ja-JP" altLang="en-US" sz="9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81839" y="2617368"/>
            <a:ext cx="687688" cy="253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spleen</a:t>
            </a:r>
            <a:endParaRPr kumimoji="1" lang="ja-JP" altLang="en-US" sz="9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30174" y="4358062"/>
            <a:ext cx="5624746" cy="2002211"/>
            <a:chOff x="561162" y="4582351"/>
            <a:chExt cx="5624746" cy="2002211"/>
          </a:xfrm>
        </p:grpSpPr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908" y="5076809"/>
              <a:ext cx="2268000" cy="12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24" y="5076809"/>
              <a:ext cx="2268000" cy="12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561162" y="4582351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charset="0"/>
                </a:rPr>
                <a:t>(b)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 rot="16200000">
              <a:off x="206371" y="5579340"/>
              <a:ext cx="1204690" cy="2885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/>
                <a:t> %ICOS</a:t>
              </a:r>
              <a:r>
                <a:rPr kumimoji="1" lang="en-US" altLang="ja-JP" sz="900" baseline="30000" dirty="0"/>
                <a:t>+</a:t>
              </a:r>
              <a:r>
                <a:rPr kumimoji="1" lang="en-US" altLang="ja-JP" sz="900" dirty="0"/>
                <a:t> of CD4</a:t>
              </a:r>
              <a:r>
                <a:rPr kumimoji="1" lang="en-US" altLang="ja-JP" sz="900" baseline="30000" dirty="0"/>
                <a:t>+</a:t>
              </a:r>
              <a:endParaRPr kumimoji="1" lang="ja-JP" altLang="en-US" sz="900" dirty="0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1074179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Sham</a:t>
              </a:r>
              <a:endParaRPr kumimoji="1" lang="ja-JP" altLang="en-US" sz="900" dirty="0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1626133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CTL</a:t>
              </a:r>
              <a:endParaRPr kumimoji="1" lang="ja-JP" altLang="en-US" sz="900" dirty="0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2178087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CNH</a:t>
              </a:r>
              <a:endParaRPr kumimoji="1" lang="ja-JP" altLang="en-US" sz="900" dirty="0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730041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casein</a:t>
              </a:r>
              <a:endParaRPr kumimoji="1" lang="ja-JP" altLang="en-US" sz="900" dirty="0"/>
            </a:p>
          </p:txBody>
        </p:sp>
        <p:sp>
          <p:nvSpPr>
            <p:cNvPr id="133" name="Text Box 54"/>
            <p:cNvSpPr txBox="1">
              <a:spLocks noChangeArrowheads="1"/>
            </p:cNvSpPr>
            <p:nvPr/>
          </p:nvSpPr>
          <p:spPr bwMode="auto">
            <a:xfrm>
              <a:off x="883425" y="5396605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2</a:t>
              </a:r>
            </a:p>
          </p:txBody>
        </p:sp>
        <p:sp>
          <p:nvSpPr>
            <p:cNvPr id="134" name="Text Box 56"/>
            <p:cNvSpPr txBox="1">
              <a:spLocks noChangeArrowheads="1"/>
            </p:cNvSpPr>
            <p:nvPr/>
          </p:nvSpPr>
          <p:spPr bwMode="auto">
            <a:xfrm>
              <a:off x="883425" y="6230083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0</a:t>
              </a:r>
            </a:p>
          </p:txBody>
        </p:sp>
        <p:sp>
          <p:nvSpPr>
            <p:cNvPr id="136" name="Text Box 53"/>
            <p:cNvSpPr txBox="1">
              <a:spLocks noChangeArrowheads="1"/>
            </p:cNvSpPr>
            <p:nvPr/>
          </p:nvSpPr>
          <p:spPr bwMode="auto">
            <a:xfrm>
              <a:off x="883425" y="5813344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1</a:t>
              </a:r>
            </a:p>
          </p:txBody>
        </p:sp>
        <p:sp>
          <p:nvSpPr>
            <p:cNvPr id="137" name="Text Box 53"/>
            <p:cNvSpPr txBox="1">
              <a:spLocks noChangeArrowheads="1"/>
            </p:cNvSpPr>
            <p:nvPr/>
          </p:nvSpPr>
          <p:spPr bwMode="auto">
            <a:xfrm>
              <a:off x="883425" y="4979866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3</a:t>
              </a: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3944807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Sham</a:t>
              </a:r>
              <a:endParaRPr kumimoji="1" lang="ja-JP" altLang="en-US" sz="900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4496761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CTL</a:t>
              </a:r>
              <a:endParaRPr kumimoji="1" lang="ja-JP" altLang="en-US" sz="900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5048715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CNH</a:t>
              </a:r>
              <a:endParaRPr kumimoji="1" lang="ja-JP" altLang="en-US" sz="900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600669" y="6353730"/>
              <a:ext cx="561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casein</a:t>
              </a:r>
              <a:endParaRPr kumimoji="1" lang="ja-JP" altLang="en-US" sz="900" dirty="0"/>
            </a:p>
          </p:txBody>
        </p:sp>
        <p:sp>
          <p:nvSpPr>
            <p:cNvPr id="145" name="Text Box 54"/>
            <p:cNvSpPr txBox="1">
              <a:spLocks noChangeArrowheads="1"/>
            </p:cNvSpPr>
            <p:nvPr/>
          </p:nvSpPr>
          <p:spPr bwMode="auto">
            <a:xfrm>
              <a:off x="3754053" y="5813344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1</a:t>
              </a:r>
            </a:p>
          </p:txBody>
        </p:sp>
        <p:sp>
          <p:nvSpPr>
            <p:cNvPr id="146" name="Text Box 56"/>
            <p:cNvSpPr txBox="1">
              <a:spLocks noChangeArrowheads="1"/>
            </p:cNvSpPr>
            <p:nvPr/>
          </p:nvSpPr>
          <p:spPr bwMode="auto">
            <a:xfrm>
              <a:off x="3754053" y="6230083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0</a:t>
              </a:r>
            </a:p>
          </p:txBody>
        </p:sp>
        <p:sp>
          <p:nvSpPr>
            <p:cNvPr id="147" name="Text Box 53"/>
            <p:cNvSpPr txBox="1">
              <a:spLocks noChangeArrowheads="1"/>
            </p:cNvSpPr>
            <p:nvPr/>
          </p:nvSpPr>
          <p:spPr bwMode="auto">
            <a:xfrm>
              <a:off x="3754053" y="5396605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2</a:t>
              </a:r>
            </a:p>
          </p:txBody>
        </p:sp>
        <p:sp>
          <p:nvSpPr>
            <p:cNvPr id="149" name="Text Box 53"/>
            <p:cNvSpPr txBox="1">
              <a:spLocks noChangeArrowheads="1"/>
            </p:cNvSpPr>
            <p:nvPr/>
          </p:nvSpPr>
          <p:spPr bwMode="auto">
            <a:xfrm>
              <a:off x="3754053" y="4979866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3</a:t>
              </a: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 rot="16200000">
              <a:off x="3077154" y="5579341"/>
              <a:ext cx="1204690" cy="2885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/>
                <a:t> %ICOS</a:t>
              </a:r>
              <a:r>
                <a:rPr kumimoji="1" lang="en-US" altLang="ja-JP" sz="900" baseline="30000" dirty="0"/>
                <a:t>+</a:t>
              </a:r>
              <a:r>
                <a:rPr kumimoji="1" lang="en-US" altLang="ja-JP" sz="900" dirty="0"/>
                <a:t> of CD4</a:t>
              </a:r>
              <a:r>
                <a:rPr kumimoji="1" lang="en-US" altLang="ja-JP" sz="900" baseline="30000" dirty="0"/>
                <a:t>+</a:t>
              </a:r>
              <a:endParaRPr kumimoji="1" lang="ja-JP" altLang="en-US" sz="9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911302" y="4949683"/>
              <a:ext cx="543418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/>
                <a:t>MLN</a:t>
              </a:r>
              <a:endParaRPr kumimoji="1" lang="ja-JP" altLang="en-US" sz="9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703300" y="4949683"/>
              <a:ext cx="687689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/>
                <a:t>spleen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912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00"/>
          <p:cNvSpPr txBox="1">
            <a:spLocks noChangeArrowheads="1"/>
          </p:cNvSpPr>
          <p:nvPr/>
        </p:nvSpPr>
        <p:spPr bwMode="auto">
          <a:xfrm>
            <a:off x="778023" y="5683683"/>
            <a:ext cx="526417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eaLnBrk="1" hangingPunct="1"/>
            <a:r>
              <a:rPr lang="en-US" altLang="ja-JP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Suppl. Fig. 2. </a:t>
            </a:r>
            <a:r>
              <a:rPr lang="en-GB" sz="1100" b="0" dirty="0">
                <a:latin typeface="Arial" panose="020B0604020202020204" pitchFamily="34" charset="0"/>
                <a:cs typeface="Arial" panose="020B0604020202020204" pitchFamily="34" charset="0"/>
              </a:rPr>
              <a:t>Mast cells in the small intestine of </a:t>
            </a:r>
            <a:r>
              <a:rPr lang="en-GB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epicutaneously</a:t>
            </a:r>
            <a:r>
              <a:rPr lang="en-GB" sz="1100" b="0" dirty="0">
                <a:latin typeface="Arial" panose="020B0604020202020204" pitchFamily="34" charset="0"/>
                <a:cs typeface="Arial" panose="020B0604020202020204" pitchFamily="34" charset="0"/>
              </a:rPr>
              <a:t> sensitized mice. Esterase- stained mast cells in the mucosal (black bars) and submucosal (white bars) layer were counted in 10 high-power fields (HPF) at 400× magnification. Grey bars show total numbers. Scale bar = 100mm. Data are represented as mean ± SEM (n = 8). There was no significant difference between the CTL group and the other groups.</a:t>
            </a:r>
            <a:r>
              <a:rPr lang="en-US" altLang="ja-JP" sz="11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1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59147" y="3523753"/>
            <a:ext cx="1947918" cy="1628511"/>
            <a:chOff x="4159147" y="2903734"/>
            <a:chExt cx="1947918" cy="1628511"/>
          </a:xfrm>
        </p:grpSpPr>
        <p:pic>
          <p:nvPicPr>
            <p:cNvPr id="3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065" y="2955630"/>
              <a:ext cx="1800000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4585854" y="4301413"/>
              <a:ext cx="36039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Sham</a:t>
              </a:r>
              <a:endParaRPr kumimoji="1" lang="ja-JP" altLang="en-US" sz="9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951171" y="4301413"/>
              <a:ext cx="36039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CTL</a:t>
              </a:r>
              <a:endParaRPr kumimoji="1" lang="ja-JP" altLang="en-US" sz="9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316488" y="4301413"/>
              <a:ext cx="36039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kumimoji="1" lang="en-US" altLang="ja-JP" sz="900" dirty="0"/>
                <a:t>CNH</a:t>
              </a:r>
              <a:endParaRPr kumimoji="1" lang="ja-JP" altLang="en-US" sz="9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681804" y="4301413"/>
              <a:ext cx="36039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r>
                <a:rPr lang="en-US" altLang="ja-JP" sz="900" dirty="0"/>
                <a:t>casein</a:t>
              </a:r>
              <a:endParaRPr kumimoji="1" lang="ja-JP" altLang="en-US" sz="900" dirty="0"/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4314952" y="3668152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40</a:t>
              </a:r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4379072" y="4177766"/>
              <a:ext cx="2487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0</a:t>
              </a:r>
            </a:p>
          </p:txBody>
        </p:sp>
        <p:sp>
          <p:nvSpPr>
            <p:cNvPr id="37" name="Text Box 53"/>
            <p:cNvSpPr txBox="1">
              <a:spLocks noChangeArrowheads="1"/>
            </p:cNvSpPr>
            <p:nvPr/>
          </p:nvSpPr>
          <p:spPr bwMode="auto">
            <a:xfrm>
              <a:off x="4314952" y="3413346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60</a:t>
              </a:r>
            </a:p>
          </p:txBody>
        </p:sp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4314952" y="3922958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20</a:t>
              </a:r>
            </a:p>
          </p:txBody>
        </p:sp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4250832" y="2903734"/>
              <a:ext cx="37702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100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 rot="16200000">
              <a:off x="3595531" y="3535657"/>
              <a:ext cx="135806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Mast cell</a:t>
              </a:r>
              <a:r>
                <a:rPr kumimoji="1" lang="en-US" altLang="ja-JP" sz="900" dirty="0"/>
                <a:t>s in 10 HPFs</a:t>
              </a:r>
              <a:endParaRPr kumimoji="1" lang="ja-JP" altLang="en-US" sz="900" dirty="0"/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4314952" y="3158540"/>
              <a:ext cx="3129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latin typeface="Arial" charset="0"/>
                </a:rPr>
                <a:t>80</a:t>
              </a:r>
            </a:p>
          </p:txBody>
        </p:sp>
      </p:grpSp>
      <p:pic>
        <p:nvPicPr>
          <p:cNvPr id="205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3" y="4418028"/>
            <a:ext cx="1548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2" y="4418028"/>
            <a:ext cx="1548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2" y="3124515"/>
            <a:ext cx="1548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3" y="3124515"/>
            <a:ext cx="1548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328743" y="2943887"/>
            <a:ext cx="589680" cy="193898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lang="en-US" altLang="ja-JP" sz="900" dirty="0"/>
              <a:t>Sham</a:t>
            </a:r>
            <a:endParaRPr kumimoji="1" lang="ja-JP" altLang="en-US" sz="9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41612" y="2946735"/>
            <a:ext cx="589680" cy="193898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kumimoji="1" lang="en-US" altLang="ja-JP" sz="900" dirty="0"/>
              <a:t>CTL</a:t>
            </a:r>
            <a:endParaRPr kumimoji="1" lang="ja-JP" altLang="en-US" sz="9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28743" y="4237152"/>
            <a:ext cx="589680" cy="193898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kumimoji="1" lang="en-US" altLang="ja-JP" sz="900" dirty="0"/>
              <a:t>CNH</a:t>
            </a:r>
            <a:endParaRPr kumimoji="1" lang="ja-JP" altLang="en-US" sz="9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41612" y="4238576"/>
            <a:ext cx="589680" cy="193898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 anchor="ctr" anchorCtr="0">
            <a:noAutofit/>
          </a:bodyPr>
          <a:lstStyle/>
          <a:p>
            <a:r>
              <a:rPr lang="en-US" altLang="ja-JP" sz="900" dirty="0"/>
              <a:t>casein</a:t>
            </a:r>
            <a:endParaRPr kumimoji="1" lang="ja-JP" altLang="en-US" sz="900" dirty="0"/>
          </a:p>
        </p:txBody>
      </p:sp>
      <p:sp>
        <p:nvSpPr>
          <p:cNvPr id="4" name="二等辺三角形 3"/>
          <p:cNvSpPr/>
          <p:nvPr/>
        </p:nvSpPr>
        <p:spPr bwMode="auto">
          <a:xfrm>
            <a:off x="1766163" y="3988117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" name="二等辺三角形 42"/>
          <p:cNvSpPr/>
          <p:nvPr/>
        </p:nvSpPr>
        <p:spPr bwMode="auto">
          <a:xfrm>
            <a:off x="2570984" y="4020556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4" name="二等辺三角形 43"/>
          <p:cNvSpPr/>
          <p:nvPr/>
        </p:nvSpPr>
        <p:spPr bwMode="auto">
          <a:xfrm>
            <a:off x="2967272" y="3682459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" name="二等辺三角形 44"/>
          <p:cNvSpPr/>
          <p:nvPr/>
        </p:nvSpPr>
        <p:spPr bwMode="auto">
          <a:xfrm>
            <a:off x="3141212" y="4070557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6" name="二等辺三角形 45"/>
          <p:cNvSpPr/>
          <p:nvPr/>
        </p:nvSpPr>
        <p:spPr bwMode="auto">
          <a:xfrm>
            <a:off x="2704927" y="3174954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2080456" y="4148443"/>
            <a:ext cx="26908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3693622" y="4148443"/>
            <a:ext cx="26908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二等辺三角形 48"/>
          <p:cNvSpPr/>
          <p:nvPr/>
        </p:nvSpPr>
        <p:spPr bwMode="auto">
          <a:xfrm>
            <a:off x="1027231" y="3571081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0" name="二等辺三角形 49"/>
          <p:cNvSpPr/>
          <p:nvPr/>
        </p:nvSpPr>
        <p:spPr bwMode="auto">
          <a:xfrm>
            <a:off x="1168617" y="3490040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" name="二等辺三角形 52"/>
          <p:cNvSpPr/>
          <p:nvPr/>
        </p:nvSpPr>
        <p:spPr bwMode="auto">
          <a:xfrm>
            <a:off x="984744" y="3915173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5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4" name="二等辺三角形 53"/>
          <p:cNvSpPr/>
          <p:nvPr/>
        </p:nvSpPr>
        <p:spPr bwMode="auto">
          <a:xfrm>
            <a:off x="1900216" y="3870378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4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5" name="二等辺三角形 54"/>
          <p:cNvSpPr/>
          <p:nvPr/>
        </p:nvSpPr>
        <p:spPr bwMode="auto">
          <a:xfrm>
            <a:off x="2000226" y="3839987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6" name="二等辺三角形 55"/>
          <p:cNvSpPr/>
          <p:nvPr/>
        </p:nvSpPr>
        <p:spPr bwMode="auto">
          <a:xfrm>
            <a:off x="2179272" y="3920319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7" name="二等辺三角形 56"/>
          <p:cNvSpPr/>
          <p:nvPr/>
        </p:nvSpPr>
        <p:spPr bwMode="auto">
          <a:xfrm>
            <a:off x="1331021" y="3937605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4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8" name="二等辺三角形 57"/>
          <p:cNvSpPr/>
          <p:nvPr/>
        </p:nvSpPr>
        <p:spPr bwMode="auto">
          <a:xfrm>
            <a:off x="1817825" y="3409921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9" name="二等辺三角形 58"/>
          <p:cNvSpPr/>
          <p:nvPr/>
        </p:nvSpPr>
        <p:spPr bwMode="auto">
          <a:xfrm>
            <a:off x="2948240" y="3787239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7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0" name="二等辺三角形 59"/>
          <p:cNvSpPr/>
          <p:nvPr/>
        </p:nvSpPr>
        <p:spPr bwMode="auto">
          <a:xfrm>
            <a:off x="3091100" y="3896765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1" name="二等辺三角形 60"/>
          <p:cNvSpPr/>
          <p:nvPr/>
        </p:nvSpPr>
        <p:spPr bwMode="auto">
          <a:xfrm>
            <a:off x="3714335" y="3925074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2080456" y="5439082"/>
            <a:ext cx="26908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>
            <a:off x="3693622" y="5439082"/>
            <a:ext cx="26908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二等辺三角形 65"/>
          <p:cNvSpPr/>
          <p:nvPr/>
        </p:nvSpPr>
        <p:spPr bwMode="auto">
          <a:xfrm>
            <a:off x="1430072" y="4497738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7" name="二等辺三角形 66"/>
          <p:cNvSpPr/>
          <p:nvPr/>
        </p:nvSpPr>
        <p:spPr bwMode="auto">
          <a:xfrm flipV="1">
            <a:off x="979167" y="4475925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9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8" name="二等辺三角形 67"/>
          <p:cNvSpPr/>
          <p:nvPr/>
        </p:nvSpPr>
        <p:spPr bwMode="auto">
          <a:xfrm rot="5400000">
            <a:off x="899847" y="5278583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9" name="二等辺三角形 68"/>
          <p:cNvSpPr/>
          <p:nvPr/>
        </p:nvSpPr>
        <p:spPr bwMode="auto">
          <a:xfrm>
            <a:off x="895085" y="4449350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3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0" name="二等辺三角形 69"/>
          <p:cNvSpPr/>
          <p:nvPr/>
        </p:nvSpPr>
        <p:spPr bwMode="auto">
          <a:xfrm rot="16200000">
            <a:off x="2041087" y="4597972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1" name="二等辺三角形 70"/>
          <p:cNvSpPr/>
          <p:nvPr/>
        </p:nvSpPr>
        <p:spPr bwMode="auto">
          <a:xfrm>
            <a:off x="2008799" y="5264297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2" name="二等辺三角形 71"/>
          <p:cNvSpPr/>
          <p:nvPr/>
        </p:nvSpPr>
        <p:spPr bwMode="auto">
          <a:xfrm>
            <a:off x="2292246" y="4754761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3" name="二等辺三角形 72"/>
          <p:cNvSpPr/>
          <p:nvPr/>
        </p:nvSpPr>
        <p:spPr bwMode="auto">
          <a:xfrm>
            <a:off x="1478733" y="4834948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4" name="二等辺三角形 73"/>
          <p:cNvSpPr/>
          <p:nvPr/>
        </p:nvSpPr>
        <p:spPr bwMode="auto">
          <a:xfrm>
            <a:off x="1407748" y="4627411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5" name="二等辺三角形 74"/>
          <p:cNvSpPr/>
          <p:nvPr/>
        </p:nvSpPr>
        <p:spPr bwMode="auto">
          <a:xfrm flipV="1">
            <a:off x="2331439" y="4495193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9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6" name="二等辺三角形 75"/>
          <p:cNvSpPr/>
          <p:nvPr/>
        </p:nvSpPr>
        <p:spPr bwMode="auto">
          <a:xfrm>
            <a:off x="3277389" y="5194644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7" name="二等辺三角形 76"/>
          <p:cNvSpPr/>
          <p:nvPr/>
        </p:nvSpPr>
        <p:spPr bwMode="auto">
          <a:xfrm rot="16200000">
            <a:off x="2597716" y="4504497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8" name="二等辺三角形 77"/>
          <p:cNvSpPr/>
          <p:nvPr/>
        </p:nvSpPr>
        <p:spPr bwMode="auto">
          <a:xfrm>
            <a:off x="2653117" y="4457766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9" name="二等辺三角形 78"/>
          <p:cNvSpPr/>
          <p:nvPr/>
        </p:nvSpPr>
        <p:spPr bwMode="auto">
          <a:xfrm>
            <a:off x="3035322" y="4552966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0" name="二等辺三角形 79"/>
          <p:cNvSpPr/>
          <p:nvPr/>
        </p:nvSpPr>
        <p:spPr bwMode="auto">
          <a:xfrm rot="16200000">
            <a:off x="3718049" y="4438545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1" name="二等辺三角形 80"/>
          <p:cNvSpPr/>
          <p:nvPr/>
        </p:nvSpPr>
        <p:spPr bwMode="auto">
          <a:xfrm rot="10800000">
            <a:off x="3621531" y="5141878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5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2" name="二等辺三角形 81"/>
          <p:cNvSpPr/>
          <p:nvPr/>
        </p:nvSpPr>
        <p:spPr bwMode="auto">
          <a:xfrm>
            <a:off x="3850041" y="5009409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3" name="二等辺三角形 82"/>
          <p:cNvSpPr/>
          <p:nvPr/>
        </p:nvSpPr>
        <p:spPr bwMode="auto">
          <a:xfrm rot="16200000">
            <a:off x="2801769" y="4704732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4" name="二等辺三角形 83"/>
          <p:cNvSpPr/>
          <p:nvPr/>
        </p:nvSpPr>
        <p:spPr bwMode="auto">
          <a:xfrm rot="5400000">
            <a:off x="3192925" y="4543672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5" name="二等辺三角形 84"/>
          <p:cNvSpPr/>
          <p:nvPr/>
        </p:nvSpPr>
        <p:spPr bwMode="auto">
          <a:xfrm rot="5400000" flipH="1" flipV="1">
            <a:off x="3710922" y="4526178"/>
            <a:ext cx="45719" cy="8172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21973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  <a:txDef>
      <a:spPr>
        <a:solidFill>
          <a:schemeClr val="bg1"/>
        </a:solidFill>
        <a:ln>
          <a:solidFill>
            <a:schemeClr val="tx1"/>
          </a:solidFill>
        </a:ln>
      </a:spPr>
      <a:bodyPr wrap="none" rtlCol="0">
        <a:spAutoFit/>
      </a:bodyPr>
      <a:lstStyle>
        <a:defPPr>
          <a:defRPr kumimoji="1" sz="900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Bildschirmpräsentation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標準デザイン</vt:lpstr>
      <vt:lpstr>Suppl. Fig. 1. Effects of casein hydrolysate (CNH) and casein ingestion prior to epicutaneous sensitization on the T cell population. (a) Percentages of CD25+ Foxp3+ Treg cells in the mesenteric lymph node (MLN, left) and spleen (right) cells. (b) Percentages of ICOS+ activated T cells in MLN (left) and spleen (right) cells. Data are represented as mean ± SEM (n = 8). There was no significant difference between the CTL group and the other groups.</vt:lpstr>
      <vt:lpstr>PowerPoint-Präsentation</vt:lpstr>
    </vt:vector>
  </TitlesOfParts>
  <Company>森永乳業（株）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松原　毅</dc:creator>
  <cp:lastModifiedBy>Ruedi Jappert</cp:lastModifiedBy>
  <cp:revision>728</cp:revision>
  <cp:lastPrinted>2018-08-21T07:48:58Z</cp:lastPrinted>
  <dcterms:created xsi:type="dcterms:W3CDTF">2018-01-04T11:25:54Z</dcterms:created>
  <dcterms:modified xsi:type="dcterms:W3CDTF">2019-02-08T14:34:23Z</dcterms:modified>
</cp:coreProperties>
</file>