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7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de-DE" sz="1400" b="0"/>
              <a:t>p&lt;0.01</a:t>
            </a:r>
          </a:p>
        </c:rich>
      </c:tx>
      <c:layout>
        <c:manualLayout>
          <c:xMode val="edge"/>
          <c:yMode val="edge"/>
          <c:x val="0.5274649406688241"/>
          <c:y val="0.257411424439624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Q1</c:v>
          </c:tx>
          <c:spPr>
            <a:noFill/>
            <a:ln w="25400">
              <a:noFill/>
            </a:ln>
          </c:spPr>
          <c:invertIfNegative val="0"/>
          <c:errBars>
            <c:errBarType val="minus"/>
            <c:errValType val="cust"/>
            <c:noEndCap val="0"/>
            <c:minus>
              <c:numRef>
                <c:f>'event rate box plot nur AP'!$C$9:$D$9</c:f>
                <c:numCache>
                  <c:formatCode>General</c:formatCode>
                  <c:ptCount val="2"/>
                  <c:pt idx="0">
                    <c:v>0.49666666666666659</c:v>
                  </c:pt>
                  <c:pt idx="1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prstDash val="solid"/>
              </a:ln>
              <a:effectLst/>
            </c:spPr>
          </c:errBars>
          <c:cat>
            <c:strRef>
              <c:f>'event rate box plot nur AP'!$C$2:$D$2</c:f>
              <c:strCache>
                <c:ptCount val="2"/>
                <c:pt idx="0">
                  <c:v>before DFPP</c:v>
                </c:pt>
                <c:pt idx="1">
                  <c:v>with DFPP</c:v>
                </c:pt>
              </c:strCache>
            </c:strRef>
          </c:cat>
          <c:val>
            <c:numRef>
              <c:f>'event rate box plot nur AP'!$C$10:$D$10</c:f>
              <c:numCache>
                <c:formatCode>0.0</c:formatCode>
                <c:ptCount val="2"/>
                <c:pt idx="0">
                  <c:v>0.66666666666666663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v>Median-Q1</c:v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'event rate box plot nur AP'!$C$2:$D$2</c:f>
              <c:strCache>
                <c:ptCount val="2"/>
                <c:pt idx="0">
                  <c:v>before DFPP</c:v>
                </c:pt>
                <c:pt idx="1">
                  <c:v>with DFPP</c:v>
                </c:pt>
              </c:strCache>
            </c:strRef>
          </c:cat>
          <c:val>
            <c:numRef>
              <c:f>'event rate box plot nur AP'!$C$11:$D$11</c:f>
              <c:numCache>
                <c:formatCode>0.0</c:formatCode>
                <c:ptCount val="2"/>
                <c:pt idx="0">
                  <c:v>1.3333333333333335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v>Q3-Media</c:v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'event rate box plot nur AP'!$C$13:$D$13</c:f>
                <c:numCache>
                  <c:formatCode>General</c:formatCode>
                  <c:ptCount val="2"/>
                  <c:pt idx="0">
                    <c:v>2.6100795755968171</c:v>
                  </c:pt>
                  <c:pt idx="1">
                    <c:v>0.3604004449388209</c:v>
                  </c:pt>
                </c:numCache>
              </c:numRef>
            </c:plus>
            <c:spPr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</c:spPr>
          </c:errBars>
          <c:cat>
            <c:strRef>
              <c:f>'event rate box plot nur AP'!$C$2:$D$2</c:f>
              <c:strCache>
                <c:ptCount val="2"/>
                <c:pt idx="0">
                  <c:v>before DFPP</c:v>
                </c:pt>
                <c:pt idx="1">
                  <c:v>with DFPP</c:v>
                </c:pt>
              </c:strCache>
            </c:strRef>
          </c:cat>
          <c:val>
            <c:numRef>
              <c:f>'event rate box plot nur AP'!$C$12:$D$12</c:f>
              <c:numCache>
                <c:formatCode>0.0</c:formatCode>
                <c:ptCount val="2"/>
                <c:pt idx="0">
                  <c:v>0.76923076923076916</c:v>
                </c:pt>
                <c:pt idx="1">
                  <c:v>0.41379310344827586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517696"/>
        <c:axId val="247273088"/>
      </c:barChart>
      <c:catAx>
        <c:axId val="24751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247273088"/>
        <c:crosses val="autoZero"/>
        <c:auto val="1"/>
        <c:lblAlgn val="ctr"/>
        <c:lblOffset val="100"/>
        <c:noMultiLvlLbl val="0"/>
      </c:catAx>
      <c:valAx>
        <c:axId val="2472730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/>
                  <a:t>annual AP event rate</a:t>
                </a:r>
              </a:p>
            </c:rich>
          </c:tx>
          <c:layout>
            <c:manualLayout>
              <c:xMode val="edge"/>
              <c:yMode val="edge"/>
              <c:x val="2.3011492495476901E-2"/>
              <c:y val="0.33765328140923817"/>
            </c:manualLayout>
          </c:layout>
          <c:overlay val="0"/>
          <c:spPr>
            <a:solidFill>
              <a:sysClr val="window" lastClr="FFFFFF"/>
            </a:solidFill>
          </c:spPr>
        </c:title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247517696"/>
        <c:crosses val="autoZero"/>
        <c:crossBetween val="between"/>
      </c:valAx>
      <c:spPr>
        <a:noFill/>
        <a:ln w="25400">
          <a:solidFill>
            <a:schemeClr val="bg1">
              <a:lumMod val="75000"/>
            </a:schemeClr>
          </a:solidFill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35DA-64BB-490A-8457-A6C3D220C423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CA40-D8A6-4707-81DD-BE81D4FF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24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35DA-64BB-490A-8457-A6C3D220C423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CA40-D8A6-4707-81DD-BE81D4FF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53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35DA-64BB-490A-8457-A6C3D220C423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CA40-D8A6-4707-81DD-BE81D4FF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24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35DA-64BB-490A-8457-A6C3D220C423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CA40-D8A6-4707-81DD-BE81D4FF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06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35DA-64BB-490A-8457-A6C3D220C423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CA40-D8A6-4707-81DD-BE81D4FF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55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35DA-64BB-490A-8457-A6C3D220C423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CA40-D8A6-4707-81DD-BE81D4FF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68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35DA-64BB-490A-8457-A6C3D220C423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CA40-D8A6-4707-81DD-BE81D4FF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98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35DA-64BB-490A-8457-A6C3D220C423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CA40-D8A6-4707-81DD-BE81D4FF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35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35DA-64BB-490A-8457-A6C3D220C423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CA40-D8A6-4707-81DD-BE81D4FF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33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35DA-64BB-490A-8457-A6C3D220C423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CA40-D8A6-4707-81DD-BE81D4FF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11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35DA-64BB-490A-8457-A6C3D220C423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CA40-D8A6-4707-81DD-BE81D4FF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13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D35DA-64BB-490A-8457-A6C3D220C423}" type="datetimeFigureOut">
              <a:rPr lang="de-DE" smtClean="0"/>
              <a:t>17.09.2019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8CA40-D8A6-4707-81DD-BE81D4FF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67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14538" y="3775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611560" y="5445224"/>
            <a:ext cx="770485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/>
              <a:t>Supplement Figure 1a</a:t>
            </a:r>
            <a:r>
              <a:rPr lang="en-GB" sz="1100" dirty="0"/>
              <a:t>. </a:t>
            </a:r>
            <a:r>
              <a:rPr lang="en-GB" sz="1100" b="1" dirty="0"/>
              <a:t>Annual rate of HTG-associated events of acute pancreatitis in patients with severe HTG (n=9).</a:t>
            </a:r>
            <a:r>
              <a:rPr lang="en-GB" sz="1100" dirty="0"/>
              <a:t> Decrease from median 2.0 (IQR 0.7-2.8) before to median 0.2 (IQR 0.0-0.4) with DFPP treatment. (</a:t>
            </a:r>
            <a:r>
              <a:rPr lang="en-GB" sz="1100" i="1" dirty="0"/>
              <a:t>t </a:t>
            </a:r>
            <a:r>
              <a:rPr lang="en-GB" sz="1100" dirty="0"/>
              <a:t>test for paired samples p&lt;0.01). The mean retrospective observation period was 4.2 years (±3.4) before and 4.0 years (±3.1) with DFPP.</a:t>
            </a:r>
            <a:endParaRPr lang="de-DE" sz="1100" dirty="0"/>
          </a:p>
          <a:p>
            <a:endParaRPr lang="de-DE" dirty="0"/>
          </a:p>
        </p:txBody>
      </p:sp>
      <p:graphicFrame>
        <p:nvGraphicFramePr>
          <p:cNvPr id="5" name="Diagram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835137"/>
              </p:ext>
            </p:extLst>
          </p:nvPr>
        </p:nvGraphicFramePr>
        <p:xfrm>
          <a:off x="1475656" y="476672"/>
          <a:ext cx="5886450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751171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Cordula Fassbender</dc:creator>
  <cp:lastModifiedBy>Cordula Fassbender</cp:lastModifiedBy>
  <cp:revision>4</cp:revision>
  <dcterms:created xsi:type="dcterms:W3CDTF">2019-09-17T06:48:24Z</dcterms:created>
  <dcterms:modified xsi:type="dcterms:W3CDTF">2019-09-17T07:53:57Z</dcterms:modified>
</cp:coreProperties>
</file>