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3510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57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538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321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33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258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496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341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342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0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67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4146-AC78-4BBB-970C-4FFF909A584C}" type="datetimeFigureOut">
              <a:rPr lang="fr-CH" smtClean="0"/>
              <a:t>10.03.2020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0C09-EB10-450E-88E0-C9B3C32FCE2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14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463653" y="1732810"/>
            <a:ext cx="2311952" cy="1997997"/>
            <a:chOff x="391993" y="5479369"/>
            <a:chExt cx="2871379" cy="2481453"/>
          </a:xfrm>
        </p:grpSpPr>
        <p:sp>
          <p:nvSpPr>
            <p:cNvPr id="68" name="Rectangle 61"/>
            <p:cNvSpPr>
              <a:spLocks noChangeArrowheads="1"/>
            </p:cNvSpPr>
            <p:nvPr/>
          </p:nvSpPr>
          <p:spPr bwMode="auto">
            <a:xfrm>
              <a:off x="1093259" y="6391276"/>
              <a:ext cx="785813" cy="12223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1093259" y="6391276"/>
              <a:ext cx="785813" cy="1222375"/>
            </a:xfrm>
            <a:custGeom>
              <a:avLst/>
              <a:gdLst>
                <a:gd name="T0" fmla="*/ 0 w 495"/>
                <a:gd name="T1" fmla="*/ 770 h 770"/>
                <a:gd name="T2" fmla="*/ 0 w 495"/>
                <a:gd name="T3" fmla="*/ 0 h 770"/>
                <a:gd name="T4" fmla="*/ 0 w 495"/>
                <a:gd name="T5" fmla="*/ 0 h 770"/>
                <a:gd name="T6" fmla="*/ 495 w 495"/>
                <a:gd name="T7" fmla="*/ 0 h 770"/>
                <a:gd name="T8" fmla="*/ 495 w 495"/>
                <a:gd name="T9" fmla="*/ 0 h 770"/>
                <a:gd name="T10" fmla="*/ 495 w 495"/>
                <a:gd name="T11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5" h="770">
                  <a:moveTo>
                    <a:pt x="0" y="77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5" y="77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1290109" y="6207126"/>
              <a:ext cx="392113" cy="184150"/>
            </a:xfrm>
            <a:custGeom>
              <a:avLst/>
              <a:gdLst>
                <a:gd name="T0" fmla="*/ 0 w 247"/>
                <a:gd name="T1" fmla="*/ 0 h 116"/>
                <a:gd name="T2" fmla="*/ 247 w 247"/>
                <a:gd name="T3" fmla="*/ 0 h 116"/>
                <a:gd name="T4" fmla="*/ 124 w 247"/>
                <a:gd name="T5" fmla="*/ 0 h 116"/>
                <a:gd name="T6" fmla="*/ 124 w 247"/>
                <a:gd name="T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116">
                  <a:moveTo>
                    <a:pt x="0" y="0"/>
                  </a:moveTo>
                  <a:lnTo>
                    <a:pt x="247" y="0"/>
                  </a:lnTo>
                  <a:lnTo>
                    <a:pt x="124" y="0"/>
                  </a:lnTo>
                  <a:lnTo>
                    <a:pt x="124" y="11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64"/>
            <p:cNvSpPr>
              <a:spLocks noChangeArrowheads="1"/>
            </p:cNvSpPr>
            <p:nvPr/>
          </p:nvSpPr>
          <p:spPr bwMode="auto">
            <a:xfrm>
              <a:off x="2272772" y="6789738"/>
              <a:ext cx="785813" cy="82391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2272772" y="6789738"/>
              <a:ext cx="785813" cy="823913"/>
            </a:xfrm>
            <a:custGeom>
              <a:avLst/>
              <a:gdLst>
                <a:gd name="T0" fmla="*/ 0 w 495"/>
                <a:gd name="T1" fmla="*/ 519 h 519"/>
                <a:gd name="T2" fmla="*/ 0 w 495"/>
                <a:gd name="T3" fmla="*/ 0 h 519"/>
                <a:gd name="T4" fmla="*/ 0 w 495"/>
                <a:gd name="T5" fmla="*/ 0 h 519"/>
                <a:gd name="T6" fmla="*/ 495 w 495"/>
                <a:gd name="T7" fmla="*/ 0 h 519"/>
                <a:gd name="T8" fmla="*/ 495 w 495"/>
                <a:gd name="T9" fmla="*/ 0 h 519"/>
                <a:gd name="T10" fmla="*/ 495 w 495"/>
                <a:gd name="T11" fmla="*/ 51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5" h="519">
                  <a:moveTo>
                    <a:pt x="0" y="519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5" y="51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2469622" y="6713538"/>
              <a:ext cx="392113" cy="76200"/>
            </a:xfrm>
            <a:custGeom>
              <a:avLst/>
              <a:gdLst>
                <a:gd name="T0" fmla="*/ 0 w 247"/>
                <a:gd name="T1" fmla="*/ 0 h 48"/>
                <a:gd name="T2" fmla="*/ 247 w 247"/>
                <a:gd name="T3" fmla="*/ 0 h 48"/>
                <a:gd name="T4" fmla="*/ 124 w 247"/>
                <a:gd name="T5" fmla="*/ 0 h 48"/>
                <a:gd name="T6" fmla="*/ 124 w 247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48">
                  <a:moveTo>
                    <a:pt x="0" y="0"/>
                  </a:moveTo>
                  <a:lnTo>
                    <a:pt x="247" y="0"/>
                  </a:lnTo>
                  <a:lnTo>
                    <a:pt x="124" y="0"/>
                  </a:lnTo>
                  <a:lnTo>
                    <a:pt x="124" y="4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Freeform 79"/>
            <p:cNvSpPr>
              <a:spLocks noEditPoints="1"/>
            </p:cNvSpPr>
            <p:nvPr/>
          </p:nvSpPr>
          <p:spPr bwMode="auto">
            <a:xfrm>
              <a:off x="888472" y="7613651"/>
              <a:ext cx="2374900" cy="52388"/>
            </a:xfrm>
            <a:custGeom>
              <a:avLst/>
              <a:gdLst>
                <a:gd name="T0" fmla="*/ 0 w 1496"/>
                <a:gd name="T1" fmla="*/ 0 h 33"/>
                <a:gd name="T2" fmla="*/ 1496 w 1496"/>
                <a:gd name="T3" fmla="*/ 0 h 33"/>
                <a:gd name="T4" fmla="*/ 377 w 1496"/>
                <a:gd name="T5" fmla="*/ 33 h 33"/>
                <a:gd name="T6" fmla="*/ 377 w 1496"/>
                <a:gd name="T7" fmla="*/ 0 h 33"/>
                <a:gd name="T8" fmla="*/ 1120 w 1496"/>
                <a:gd name="T9" fmla="*/ 33 h 33"/>
                <a:gd name="T10" fmla="*/ 1120 w 1496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6" h="33">
                  <a:moveTo>
                    <a:pt x="0" y="0"/>
                  </a:moveTo>
                  <a:lnTo>
                    <a:pt x="1496" y="0"/>
                  </a:lnTo>
                  <a:moveTo>
                    <a:pt x="377" y="33"/>
                  </a:moveTo>
                  <a:lnTo>
                    <a:pt x="377" y="0"/>
                  </a:lnTo>
                  <a:moveTo>
                    <a:pt x="1120" y="33"/>
                  </a:moveTo>
                  <a:lnTo>
                    <a:pt x="112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0"/>
            <p:cNvSpPr>
              <a:spLocks noChangeArrowheads="1"/>
            </p:cNvSpPr>
            <p:nvPr/>
          </p:nvSpPr>
          <p:spPr bwMode="auto">
            <a:xfrm>
              <a:off x="740306" y="7529513"/>
              <a:ext cx="77646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1"/>
            <p:cNvSpPr>
              <a:spLocks noChangeArrowheads="1"/>
            </p:cNvSpPr>
            <p:nvPr/>
          </p:nvSpPr>
          <p:spPr bwMode="auto">
            <a:xfrm>
              <a:off x="638705" y="6918326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2"/>
            <p:cNvSpPr>
              <a:spLocks noChangeArrowheads="1"/>
            </p:cNvSpPr>
            <p:nvPr/>
          </p:nvSpPr>
          <p:spPr bwMode="auto">
            <a:xfrm>
              <a:off x="638705" y="6307137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3"/>
            <p:cNvSpPr>
              <a:spLocks noChangeArrowheads="1"/>
            </p:cNvSpPr>
            <p:nvPr/>
          </p:nvSpPr>
          <p:spPr bwMode="auto">
            <a:xfrm>
              <a:off x="638705" y="5695951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Freeform 84"/>
            <p:cNvSpPr>
              <a:spLocks noEditPoints="1"/>
            </p:cNvSpPr>
            <p:nvPr/>
          </p:nvSpPr>
          <p:spPr bwMode="auto">
            <a:xfrm>
              <a:off x="851959" y="5770563"/>
              <a:ext cx="44450" cy="1852613"/>
            </a:xfrm>
            <a:custGeom>
              <a:avLst/>
              <a:gdLst>
                <a:gd name="T0" fmla="*/ 28 w 28"/>
                <a:gd name="T1" fmla="*/ 1167 h 1167"/>
                <a:gd name="T2" fmla="*/ 28 w 28"/>
                <a:gd name="T3" fmla="*/ 0 h 1167"/>
                <a:gd name="T4" fmla="*/ 28 w 28"/>
                <a:gd name="T5" fmla="*/ 1161 h 1167"/>
                <a:gd name="T6" fmla="*/ 0 w 28"/>
                <a:gd name="T7" fmla="*/ 1161 h 1167"/>
                <a:gd name="T8" fmla="*/ 28 w 28"/>
                <a:gd name="T9" fmla="*/ 776 h 1167"/>
                <a:gd name="T10" fmla="*/ 0 w 28"/>
                <a:gd name="T11" fmla="*/ 776 h 1167"/>
                <a:gd name="T12" fmla="*/ 28 w 28"/>
                <a:gd name="T13" fmla="*/ 391 h 1167"/>
                <a:gd name="T14" fmla="*/ 0 w 28"/>
                <a:gd name="T15" fmla="*/ 391 h 1167"/>
                <a:gd name="T16" fmla="*/ 28 w 28"/>
                <a:gd name="T17" fmla="*/ 6 h 1167"/>
                <a:gd name="T18" fmla="*/ 0 w 28"/>
                <a:gd name="T19" fmla="*/ 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1167">
                  <a:moveTo>
                    <a:pt x="28" y="1167"/>
                  </a:moveTo>
                  <a:lnTo>
                    <a:pt x="28" y="0"/>
                  </a:lnTo>
                  <a:moveTo>
                    <a:pt x="28" y="1161"/>
                  </a:moveTo>
                  <a:lnTo>
                    <a:pt x="0" y="1161"/>
                  </a:lnTo>
                  <a:moveTo>
                    <a:pt x="28" y="776"/>
                  </a:moveTo>
                  <a:lnTo>
                    <a:pt x="0" y="776"/>
                  </a:lnTo>
                  <a:moveTo>
                    <a:pt x="28" y="391"/>
                  </a:moveTo>
                  <a:lnTo>
                    <a:pt x="0" y="391"/>
                  </a:lnTo>
                  <a:moveTo>
                    <a:pt x="28" y="6"/>
                  </a:moveTo>
                  <a:lnTo>
                    <a:pt x="0" y="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Rectangle 85"/>
            <p:cNvSpPr>
              <a:spLocks noChangeArrowheads="1"/>
            </p:cNvSpPr>
            <p:nvPr/>
          </p:nvSpPr>
          <p:spPr bwMode="auto">
            <a:xfrm>
              <a:off x="1893359" y="5479369"/>
              <a:ext cx="434013" cy="215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1128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IL-1</a:t>
              </a:r>
              <a:r>
                <a:rPr lang="el-GR" altLang="fr-FR" sz="1128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fr-FR" altLang="fr-FR" sz="14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110211" y="7672621"/>
              <a:ext cx="750963" cy="28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CH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Old-WT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142313" y="7672622"/>
              <a:ext cx="997832" cy="28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</a:t>
              </a:r>
              <a:r>
                <a:rPr lang="fr-FR" sz="908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</a:t>
              </a:r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-II</a:t>
              </a:r>
              <a:r>
                <a:rPr lang="fr-FR" sz="908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5" name="Straight Connector 194"/>
            <p:cNvCxnSpPr/>
            <p:nvPr/>
          </p:nvCxnSpPr>
          <p:spPr>
            <a:xfrm>
              <a:off x="1501422" y="6012255"/>
              <a:ext cx="11966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1749637" y="5794222"/>
              <a:ext cx="786798" cy="268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 = 0.0718</a:t>
              </a:r>
              <a:endParaRPr lang="fr-CH" sz="80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1" name="Rectangle 36"/>
            <p:cNvSpPr>
              <a:spLocks noChangeArrowheads="1"/>
            </p:cNvSpPr>
            <p:nvPr/>
          </p:nvSpPr>
          <p:spPr bwMode="auto">
            <a:xfrm rot="16200000">
              <a:off x="-385481" y="6658982"/>
              <a:ext cx="1714935" cy="15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IL-1</a:t>
              </a:r>
              <a:r>
                <a:rPr lang="el-GR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β</a:t>
              </a:r>
              <a:r>
                <a:rPr lang="en-US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mRNA (fold change)</a:t>
              </a:r>
              <a:endParaRPr lang="en-US" altLang="en-US" sz="136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07347" y="4055839"/>
            <a:ext cx="2260467" cy="1914936"/>
            <a:chOff x="3498115" y="5611696"/>
            <a:chExt cx="2807436" cy="2378291"/>
          </a:xfrm>
        </p:grpSpPr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4151313" y="6696076"/>
              <a:ext cx="781050" cy="9175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4151313" y="6696076"/>
              <a:ext cx="781050" cy="917575"/>
            </a:xfrm>
            <a:custGeom>
              <a:avLst/>
              <a:gdLst>
                <a:gd name="T0" fmla="*/ 0 w 492"/>
                <a:gd name="T1" fmla="*/ 578 h 578"/>
                <a:gd name="T2" fmla="*/ 0 w 492"/>
                <a:gd name="T3" fmla="*/ 0 h 578"/>
                <a:gd name="T4" fmla="*/ 0 w 492"/>
                <a:gd name="T5" fmla="*/ 0 h 578"/>
                <a:gd name="T6" fmla="*/ 492 w 492"/>
                <a:gd name="T7" fmla="*/ 0 h 578"/>
                <a:gd name="T8" fmla="*/ 492 w 492"/>
                <a:gd name="T9" fmla="*/ 0 h 578"/>
                <a:gd name="T10" fmla="*/ 492 w 492"/>
                <a:gd name="T11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2" h="578">
                  <a:moveTo>
                    <a:pt x="0" y="57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57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4346576" y="6611938"/>
              <a:ext cx="390525" cy="84138"/>
            </a:xfrm>
            <a:custGeom>
              <a:avLst/>
              <a:gdLst>
                <a:gd name="T0" fmla="*/ 0 w 246"/>
                <a:gd name="T1" fmla="*/ 0 h 53"/>
                <a:gd name="T2" fmla="*/ 246 w 246"/>
                <a:gd name="T3" fmla="*/ 0 h 53"/>
                <a:gd name="T4" fmla="*/ 123 w 246"/>
                <a:gd name="T5" fmla="*/ 0 h 53"/>
                <a:gd name="T6" fmla="*/ 123 w 246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53">
                  <a:moveTo>
                    <a:pt x="0" y="0"/>
                  </a:moveTo>
                  <a:lnTo>
                    <a:pt x="246" y="0"/>
                  </a:lnTo>
                  <a:lnTo>
                    <a:pt x="123" y="0"/>
                  </a:lnTo>
                  <a:lnTo>
                    <a:pt x="123" y="53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5321301" y="6529388"/>
              <a:ext cx="781050" cy="10842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Freeform 93"/>
            <p:cNvSpPr>
              <a:spLocks/>
            </p:cNvSpPr>
            <p:nvPr/>
          </p:nvSpPr>
          <p:spPr bwMode="auto">
            <a:xfrm>
              <a:off x="5321301" y="6529388"/>
              <a:ext cx="781050" cy="1084263"/>
            </a:xfrm>
            <a:custGeom>
              <a:avLst/>
              <a:gdLst>
                <a:gd name="T0" fmla="*/ 0 w 492"/>
                <a:gd name="T1" fmla="*/ 683 h 683"/>
                <a:gd name="T2" fmla="*/ 0 w 492"/>
                <a:gd name="T3" fmla="*/ 0 h 683"/>
                <a:gd name="T4" fmla="*/ 0 w 492"/>
                <a:gd name="T5" fmla="*/ 0 h 683"/>
                <a:gd name="T6" fmla="*/ 492 w 492"/>
                <a:gd name="T7" fmla="*/ 0 h 683"/>
                <a:gd name="T8" fmla="*/ 492 w 492"/>
                <a:gd name="T9" fmla="*/ 0 h 683"/>
                <a:gd name="T10" fmla="*/ 492 w 492"/>
                <a:gd name="T11" fmla="*/ 68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2" h="683">
                  <a:moveTo>
                    <a:pt x="0" y="68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92" y="683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Freeform 94"/>
            <p:cNvSpPr>
              <a:spLocks/>
            </p:cNvSpPr>
            <p:nvPr/>
          </p:nvSpPr>
          <p:spPr bwMode="auto">
            <a:xfrm>
              <a:off x="5516563" y="6280151"/>
              <a:ext cx="390525" cy="249238"/>
            </a:xfrm>
            <a:custGeom>
              <a:avLst/>
              <a:gdLst>
                <a:gd name="T0" fmla="*/ 0 w 246"/>
                <a:gd name="T1" fmla="*/ 0 h 157"/>
                <a:gd name="T2" fmla="*/ 246 w 246"/>
                <a:gd name="T3" fmla="*/ 0 h 157"/>
                <a:gd name="T4" fmla="*/ 123 w 246"/>
                <a:gd name="T5" fmla="*/ 0 h 157"/>
                <a:gd name="T6" fmla="*/ 123 w 246"/>
                <a:gd name="T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57">
                  <a:moveTo>
                    <a:pt x="0" y="0"/>
                  </a:moveTo>
                  <a:lnTo>
                    <a:pt x="246" y="0"/>
                  </a:lnTo>
                  <a:lnTo>
                    <a:pt x="123" y="0"/>
                  </a:lnTo>
                  <a:lnTo>
                    <a:pt x="123" y="15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Freeform 107"/>
            <p:cNvSpPr>
              <a:spLocks noEditPoints="1"/>
            </p:cNvSpPr>
            <p:nvPr/>
          </p:nvSpPr>
          <p:spPr bwMode="auto">
            <a:xfrm>
              <a:off x="3948113" y="7613651"/>
              <a:ext cx="2357438" cy="52388"/>
            </a:xfrm>
            <a:custGeom>
              <a:avLst/>
              <a:gdLst>
                <a:gd name="T0" fmla="*/ 0 w 1485"/>
                <a:gd name="T1" fmla="*/ 0 h 33"/>
                <a:gd name="T2" fmla="*/ 1485 w 1485"/>
                <a:gd name="T3" fmla="*/ 0 h 33"/>
                <a:gd name="T4" fmla="*/ 374 w 1485"/>
                <a:gd name="T5" fmla="*/ 33 h 33"/>
                <a:gd name="T6" fmla="*/ 374 w 1485"/>
                <a:gd name="T7" fmla="*/ 0 h 33"/>
                <a:gd name="T8" fmla="*/ 1111 w 1485"/>
                <a:gd name="T9" fmla="*/ 33 h 33"/>
                <a:gd name="T10" fmla="*/ 1111 w 1485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5" h="33">
                  <a:moveTo>
                    <a:pt x="0" y="0"/>
                  </a:moveTo>
                  <a:lnTo>
                    <a:pt x="1485" y="0"/>
                  </a:lnTo>
                  <a:moveTo>
                    <a:pt x="374" y="33"/>
                  </a:moveTo>
                  <a:lnTo>
                    <a:pt x="374" y="0"/>
                  </a:lnTo>
                  <a:moveTo>
                    <a:pt x="1111" y="33"/>
                  </a:moveTo>
                  <a:lnTo>
                    <a:pt x="1111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/>
          </p:nvSpPr>
          <p:spPr bwMode="auto">
            <a:xfrm>
              <a:off x="3801535" y="7529513"/>
              <a:ext cx="69682" cy="169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88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14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5" name="Rectangle 109"/>
            <p:cNvSpPr>
              <a:spLocks noChangeArrowheads="1"/>
            </p:cNvSpPr>
            <p:nvPr/>
          </p:nvSpPr>
          <p:spPr bwMode="auto">
            <a:xfrm>
              <a:off x="3711223" y="7070725"/>
              <a:ext cx="175197" cy="169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88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/>
          </p:nvSpPr>
          <p:spPr bwMode="auto">
            <a:xfrm>
              <a:off x="3711223" y="6613527"/>
              <a:ext cx="175197" cy="169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88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7" name="Rectangle 111"/>
            <p:cNvSpPr>
              <a:spLocks noChangeArrowheads="1"/>
            </p:cNvSpPr>
            <p:nvPr/>
          </p:nvSpPr>
          <p:spPr bwMode="auto">
            <a:xfrm>
              <a:off x="3711223" y="6154738"/>
              <a:ext cx="175197" cy="169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88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/>
          </p:nvSpPr>
          <p:spPr bwMode="auto">
            <a:xfrm>
              <a:off x="3711223" y="5695950"/>
              <a:ext cx="175197" cy="169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88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2.0</a:t>
              </a:r>
              <a:endParaRPr lang="fr-FR" altLang="fr-FR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Freeform 113"/>
            <p:cNvSpPr>
              <a:spLocks noEditPoints="1"/>
            </p:cNvSpPr>
            <p:nvPr/>
          </p:nvSpPr>
          <p:spPr bwMode="auto">
            <a:xfrm>
              <a:off x="3911601" y="5770563"/>
              <a:ext cx="44450" cy="1852613"/>
            </a:xfrm>
            <a:custGeom>
              <a:avLst/>
              <a:gdLst>
                <a:gd name="T0" fmla="*/ 28 w 28"/>
                <a:gd name="T1" fmla="*/ 1167 h 1167"/>
                <a:gd name="T2" fmla="*/ 28 w 28"/>
                <a:gd name="T3" fmla="*/ 0 h 1167"/>
                <a:gd name="T4" fmla="*/ 28 w 28"/>
                <a:gd name="T5" fmla="*/ 1161 h 1167"/>
                <a:gd name="T6" fmla="*/ 0 w 28"/>
                <a:gd name="T7" fmla="*/ 1161 h 1167"/>
                <a:gd name="T8" fmla="*/ 28 w 28"/>
                <a:gd name="T9" fmla="*/ 872 h 1167"/>
                <a:gd name="T10" fmla="*/ 0 w 28"/>
                <a:gd name="T11" fmla="*/ 872 h 1167"/>
                <a:gd name="T12" fmla="*/ 28 w 28"/>
                <a:gd name="T13" fmla="*/ 583 h 1167"/>
                <a:gd name="T14" fmla="*/ 0 w 28"/>
                <a:gd name="T15" fmla="*/ 583 h 1167"/>
                <a:gd name="T16" fmla="*/ 28 w 28"/>
                <a:gd name="T17" fmla="*/ 295 h 1167"/>
                <a:gd name="T18" fmla="*/ 0 w 28"/>
                <a:gd name="T19" fmla="*/ 295 h 1167"/>
                <a:gd name="T20" fmla="*/ 28 w 28"/>
                <a:gd name="T21" fmla="*/ 6 h 1167"/>
                <a:gd name="T22" fmla="*/ 0 w 28"/>
                <a:gd name="T23" fmla="*/ 6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1167">
                  <a:moveTo>
                    <a:pt x="28" y="1167"/>
                  </a:moveTo>
                  <a:lnTo>
                    <a:pt x="28" y="0"/>
                  </a:lnTo>
                  <a:moveTo>
                    <a:pt x="28" y="1161"/>
                  </a:moveTo>
                  <a:lnTo>
                    <a:pt x="0" y="1161"/>
                  </a:lnTo>
                  <a:moveTo>
                    <a:pt x="28" y="872"/>
                  </a:moveTo>
                  <a:lnTo>
                    <a:pt x="0" y="872"/>
                  </a:lnTo>
                  <a:moveTo>
                    <a:pt x="28" y="583"/>
                  </a:moveTo>
                  <a:lnTo>
                    <a:pt x="0" y="583"/>
                  </a:lnTo>
                  <a:moveTo>
                    <a:pt x="28" y="295"/>
                  </a:moveTo>
                  <a:lnTo>
                    <a:pt x="0" y="295"/>
                  </a:lnTo>
                  <a:moveTo>
                    <a:pt x="28" y="6"/>
                  </a:moveTo>
                  <a:lnTo>
                    <a:pt x="0" y="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 114"/>
            <p:cNvSpPr>
              <a:spLocks noChangeArrowheads="1"/>
            </p:cNvSpPr>
            <p:nvPr/>
          </p:nvSpPr>
          <p:spPr bwMode="auto">
            <a:xfrm>
              <a:off x="4873211" y="5611696"/>
              <a:ext cx="557448" cy="215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1128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MCP-1</a:t>
              </a:r>
              <a:endParaRPr lang="fr-FR" altLang="fr-FR" sz="14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171725" y="7701787"/>
              <a:ext cx="750963" cy="28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CH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Old-WT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203829" y="7701787"/>
              <a:ext cx="997832" cy="28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</a:t>
              </a:r>
              <a:r>
                <a:rPr lang="fr-FR" sz="908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</a:t>
              </a:r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-II</a:t>
              </a:r>
              <a:r>
                <a:rPr lang="fr-FR" sz="908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3" name="Rectangle 36"/>
            <p:cNvSpPr>
              <a:spLocks noChangeArrowheads="1"/>
            </p:cNvSpPr>
            <p:nvPr/>
          </p:nvSpPr>
          <p:spPr bwMode="auto">
            <a:xfrm rot="16200000">
              <a:off x="2709363" y="6650975"/>
              <a:ext cx="1737492" cy="15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MCP-1 mRNA (fold change)</a:t>
              </a:r>
              <a:endParaRPr lang="en-US" altLang="en-US" sz="136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608953" y="1721965"/>
            <a:ext cx="2295503" cy="2012365"/>
            <a:chOff x="3454602" y="8482918"/>
            <a:chExt cx="2850949" cy="2499298"/>
          </a:xfrm>
        </p:grpSpPr>
        <p:sp>
          <p:nvSpPr>
            <p:cNvPr id="155" name="Rectangle 147"/>
            <p:cNvSpPr>
              <a:spLocks noChangeArrowheads="1"/>
            </p:cNvSpPr>
            <p:nvPr/>
          </p:nvSpPr>
          <p:spPr bwMode="auto">
            <a:xfrm>
              <a:off x="4127501" y="9394825"/>
              <a:ext cx="788988" cy="122237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6" name="Freeform 148"/>
            <p:cNvSpPr>
              <a:spLocks/>
            </p:cNvSpPr>
            <p:nvPr/>
          </p:nvSpPr>
          <p:spPr bwMode="auto">
            <a:xfrm>
              <a:off x="4127501" y="9394825"/>
              <a:ext cx="788988" cy="1222375"/>
            </a:xfrm>
            <a:custGeom>
              <a:avLst/>
              <a:gdLst>
                <a:gd name="T0" fmla="*/ 0 w 497"/>
                <a:gd name="T1" fmla="*/ 770 h 770"/>
                <a:gd name="T2" fmla="*/ 0 w 497"/>
                <a:gd name="T3" fmla="*/ 0 h 770"/>
                <a:gd name="T4" fmla="*/ 0 w 497"/>
                <a:gd name="T5" fmla="*/ 0 h 770"/>
                <a:gd name="T6" fmla="*/ 497 w 497"/>
                <a:gd name="T7" fmla="*/ 0 h 770"/>
                <a:gd name="T8" fmla="*/ 497 w 497"/>
                <a:gd name="T9" fmla="*/ 0 h 770"/>
                <a:gd name="T10" fmla="*/ 497 w 497"/>
                <a:gd name="T11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770">
                  <a:moveTo>
                    <a:pt x="0" y="77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497" y="77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Freeform 149"/>
            <p:cNvSpPr>
              <a:spLocks/>
            </p:cNvSpPr>
            <p:nvPr/>
          </p:nvSpPr>
          <p:spPr bwMode="auto">
            <a:xfrm>
              <a:off x="4325938" y="9259888"/>
              <a:ext cx="393700" cy="134938"/>
            </a:xfrm>
            <a:custGeom>
              <a:avLst/>
              <a:gdLst>
                <a:gd name="T0" fmla="*/ 0 w 248"/>
                <a:gd name="T1" fmla="*/ 0 h 85"/>
                <a:gd name="T2" fmla="*/ 248 w 248"/>
                <a:gd name="T3" fmla="*/ 0 h 85"/>
                <a:gd name="T4" fmla="*/ 124 w 248"/>
                <a:gd name="T5" fmla="*/ 0 h 85"/>
                <a:gd name="T6" fmla="*/ 124 w 248"/>
                <a:gd name="T7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85">
                  <a:moveTo>
                    <a:pt x="0" y="0"/>
                  </a:moveTo>
                  <a:lnTo>
                    <a:pt x="248" y="0"/>
                  </a:lnTo>
                  <a:lnTo>
                    <a:pt x="124" y="0"/>
                  </a:lnTo>
                  <a:lnTo>
                    <a:pt x="124" y="85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Rectangle 150"/>
            <p:cNvSpPr>
              <a:spLocks noChangeArrowheads="1"/>
            </p:cNvSpPr>
            <p:nvPr/>
          </p:nvSpPr>
          <p:spPr bwMode="auto">
            <a:xfrm>
              <a:off x="5311776" y="9736138"/>
              <a:ext cx="788988" cy="88106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Freeform 151"/>
            <p:cNvSpPr>
              <a:spLocks/>
            </p:cNvSpPr>
            <p:nvPr/>
          </p:nvSpPr>
          <p:spPr bwMode="auto">
            <a:xfrm>
              <a:off x="5311776" y="9736138"/>
              <a:ext cx="788988" cy="881063"/>
            </a:xfrm>
            <a:custGeom>
              <a:avLst/>
              <a:gdLst>
                <a:gd name="T0" fmla="*/ 0 w 497"/>
                <a:gd name="T1" fmla="*/ 555 h 555"/>
                <a:gd name="T2" fmla="*/ 0 w 497"/>
                <a:gd name="T3" fmla="*/ 0 h 555"/>
                <a:gd name="T4" fmla="*/ 0 w 497"/>
                <a:gd name="T5" fmla="*/ 0 h 555"/>
                <a:gd name="T6" fmla="*/ 497 w 497"/>
                <a:gd name="T7" fmla="*/ 0 h 555"/>
                <a:gd name="T8" fmla="*/ 497 w 497"/>
                <a:gd name="T9" fmla="*/ 0 h 555"/>
                <a:gd name="T10" fmla="*/ 497 w 497"/>
                <a:gd name="T11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555">
                  <a:moveTo>
                    <a:pt x="0" y="55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497" y="555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Freeform 152"/>
            <p:cNvSpPr>
              <a:spLocks/>
            </p:cNvSpPr>
            <p:nvPr/>
          </p:nvSpPr>
          <p:spPr bwMode="auto">
            <a:xfrm>
              <a:off x="5508626" y="9609138"/>
              <a:ext cx="393700" cy="127000"/>
            </a:xfrm>
            <a:custGeom>
              <a:avLst/>
              <a:gdLst>
                <a:gd name="T0" fmla="*/ 0 w 248"/>
                <a:gd name="T1" fmla="*/ 0 h 80"/>
                <a:gd name="T2" fmla="*/ 248 w 248"/>
                <a:gd name="T3" fmla="*/ 0 h 80"/>
                <a:gd name="T4" fmla="*/ 124 w 248"/>
                <a:gd name="T5" fmla="*/ 0 h 80"/>
                <a:gd name="T6" fmla="*/ 124 w 248"/>
                <a:gd name="T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80">
                  <a:moveTo>
                    <a:pt x="0" y="0"/>
                  </a:moveTo>
                  <a:lnTo>
                    <a:pt x="248" y="0"/>
                  </a:lnTo>
                  <a:lnTo>
                    <a:pt x="124" y="0"/>
                  </a:lnTo>
                  <a:lnTo>
                    <a:pt x="124" y="8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Freeform 165"/>
            <p:cNvSpPr>
              <a:spLocks noEditPoints="1"/>
            </p:cNvSpPr>
            <p:nvPr/>
          </p:nvSpPr>
          <p:spPr bwMode="auto">
            <a:xfrm>
              <a:off x="3922713" y="10617200"/>
              <a:ext cx="2382838" cy="52388"/>
            </a:xfrm>
            <a:custGeom>
              <a:avLst/>
              <a:gdLst>
                <a:gd name="T0" fmla="*/ 0 w 1501"/>
                <a:gd name="T1" fmla="*/ 0 h 33"/>
                <a:gd name="T2" fmla="*/ 1501 w 1501"/>
                <a:gd name="T3" fmla="*/ 0 h 33"/>
                <a:gd name="T4" fmla="*/ 378 w 1501"/>
                <a:gd name="T5" fmla="*/ 33 h 33"/>
                <a:gd name="T6" fmla="*/ 378 w 1501"/>
                <a:gd name="T7" fmla="*/ 0 h 33"/>
                <a:gd name="T8" fmla="*/ 1123 w 1501"/>
                <a:gd name="T9" fmla="*/ 33 h 33"/>
                <a:gd name="T10" fmla="*/ 1123 w 1501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1" h="33">
                  <a:moveTo>
                    <a:pt x="0" y="0"/>
                  </a:moveTo>
                  <a:lnTo>
                    <a:pt x="1501" y="0"/>
                  </a:lnTo>
                  <a:moveTo>
                    <a:pt x="378" y="33"/>
                  </a:moveTo>
                  <a:lnTo>
                    <a:pt x="378" y="0"/>
                  </a:lnTo>
                  <a:moveTo>
                    <a:pt x="1123" y="33"/>
                  </a:moveTo>
                  <a:lnTo>
                    <a:pt x="1123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Rectangle 166"/>
            <p:cNvSpPr>
              <a:spLocks noChangeArrowheads="1"/>
            </p:cNvSpPr>
            <p:nvPr/>
          </p:nvSpPr>
          <p:spPr bwMode="auto">
            <a:xfrm>
              <a:off x="3751969" y="10533063"/>
              <a:ext cx="77646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5" name="Rectangle 167"/>
            <p:cNvSpPr>
              <a:spLocks noChangeArrowheads="1"/>
            </p:cNvSpPr>
            <p:nvPr/>
          </p:nvSpPr>
          <p:spPr bwMode="auto">
            <a:xfrm>
              <a:off x="3661657" y="9923462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Rectangle 168"/>
            <p:cNvSpPr>
              <a:spLocks noChangeArrowheads="1"/>
            </p:cNvSpPr>
            <p:nvPr/>
          </p:nvSpPr>
          <p:spPr bwMode="auto">
            <a:xfrm>
              <a:off x="3661657" y="9312275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Rectangle 169"/>
            <p:cNvSpPr>
              <a:spLocks noChangeArrowheads="1"/>
            </p:cNvSpPr>
            <p:nvPr/>
          </p:nvSpPr>
          <p:spPr bwMode="auto">
            <a:xfrm>
              <a:off x="3661657" y="8701088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8" name="Freeform 170"/>
            <p:cNvSpPr>
              <a:spLocks noEditPoints="1"/>
            </p:cNvSpPr>
            <p:nvPr/>
          </p:nvSpPr>
          <p:spPr bwMode="auto">
            <a:xfrm>
              <a:off x="3886201" y="8775700"/>
              <a:ext cx="44450" cy="1851025"/>
            </a:xfrm>
            <a:custGeom>
              <a:avLst/>
              <a:gdLst>
                <a:gd name="T0" fmla="*/ 28 w 28"/>
                <a:gd name="T1" fmla="*/ 1166 h 1166"/>
                <a:gd name="T2" fmla="*/ 28 w 28"/>
                <a:gd name="T3" fmla="*/ 0 h 1166"/>
                <a:gd name="T4" fmla="*/ 28 w 28"/>
                <a:gd name="T5" fmla="*/ 1160 h 1166"/>
                <a:gd name="T6" fmla="*/ 0 w 28"/>
                <a:gd name="T7" fmla="*/ 1160 h 1166"/>
                <a:gd name="T8" fmla="*/ 28 w 28"/>
                <a:gd name="T9" fmla="*/ 775 h 1166"/>
                <a:gd name="T10" fmla="*/ 0 w 28"/>
                <a:gd name="T11" fmla="*/ 775 h 1166"/>
                <a:gd name="T12" fmla="*/ 28 w 28"/>
                <a:gd name="T13" fmla="*/ 390 h 1166"/>
                <a:gd name="T14" fmla="*/ 0 w 28"/>
                <a:gd name="T15" fmla="*/ 390 h 1166"/>
                <a:gd name="T16" fmla="*/ 28 w 28"/>
                <a:gd name="T17" fmla="*/ 6 h 1166"/>
                <a:gd name="T18" fmla="*/ 0 w 28"/>
                <a:gd name="T19" fmla="*/ 6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1166">
                  <a:moveTo>
                    <a:pt x="28" y="1166"/>
                  </a:moveTo>
                  <a:lnTo>
                    <a:pt x="28" y="0"/>
                  </a:lnTo>
                  <a:moveTo>
                    <a:pt x="28" y="1160"/>
                  </a:moveTo>
                  <a:lnTo>
                    <a:pt x="0" y="1160"/>
                  </a:lnTo>
                  <a:moveTo>
                    <a:pt x="28" y="775"/>
                  </a:moveTo>
                  <a:lnTo>
                    <a:pt x="0" y="775"/>
                  </a:lnTo>
                  <a:moveTo>
                    <a:pt x="28" y="390"/>
                  </a:moveTo>
                  <a:lnTo>
                    <a:pt x="0" y="390"/>
                  </a:lnTo>
                  <a:moveTo>
                    <a:pt x="28" y="6"/>
                  </a:moveTo>
                  <a:lnTo>
                    <a:pt x="0" y="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 171"/>
            <p:cNvSpPr>
              <a:spLocks noChangeArrowheads="1"/>
            </p:cNvSpPr>
            <p:nvPr/>
          </p:nvSpPr>
          <p:spPr bwMode="auto">
            <a:xfrm>
              <a:off x="4938713" y="8482918"/>
              <a:ext cx="418086" cy="215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1128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mKC</a:t>
              </a:r>
              <a:endParaRPr lang="fr-FR" altLang="fr-FR" sz="14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4136978" y="10694015"/>
              <a:ext cx="750963" cy="28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CH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Old-WT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202947" y="10694015"/>
              <a:ext cx="997832" cy="28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</a:t>
              </a:r>
              <a:r>
                <a:rPr lang="fr-FR" sz="908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</a:t>
              </a:r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-II</a:t>
              </a:r>
              <a:r>
                <a:rPr lang="fr-FR" sz="908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>
            <a:xfrm>
              <a:off x="4550216" y="9003006"/>
              <a:ext cx="119662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4783728" y="8784973"/>
              <a:ext cx="786798" cy="268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 = 0.0890</a:t>
              </a:r>
              <a:endParaRPr lang="fr-CH" sz="80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" name="Rectangle 36"/>
            <p:cNvSpPr>
              <a:spLocks noChangeArrowheads="1"/>
            </p:cNvSpPr>
            <p:nvPr/>
          </p:nvSpPr>
          <p:spPr bwMode="auto">
            <a:xfrm rot="16200000">
              <a:off x="2665850" y="9621216"/>
              <a:ext cx="1737492" cy="15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37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mKC</a:t>
              </a:r>
              <a:r>
                <a:rPr lang="en-US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mRNA (fold change)</a:t>
              </a:r>
              <a:endParaRPr lang="en-US" altLang="en-US" sz="136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608950" y="4057113"/>
            <a:ext cx="2385966" cy="2017302"/>
            <a:chOff x="364097" y="8482918"/>
            <a:chExt cx="2963303" cy="2505430"/>
          </a:xfrm>
        </p:grpSpPr>
        <p:sp>
          <p:nvSpPr>
            <p:cNvPr id="127" name="Rectangle 118"/>
            <p:cNvSpPr>
              <a:spLocks noChangeArrowheads="1"/>
            </p:cNvSpPr>
            <p:nvPr/>
          </p:nvSpPr>
          <p:spPr bwMode="auto">
            <a:xfrm>
              <a:off x="1058863" y="9701213"/>
              <a:ext cx="822325" cy="91598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Freeform 119"/>
            <p:cNvSpPr>
              <a:spLocks/>
            </p:cNvSpPr>
            <p:nvPr/>
          </p:nvSpPr>
          <p:spPr bwMode="auto">
            <a:xfrm>
              <a:off x="1058863" y="9701213"/>
              <a:ext cx="822325" cy="915988"/>
            </a:xfrm>
            <a:custGeom>
              <a:avLst/>
              <a:gdLst>
                <a:gd name="T0" fmla="*/ 0 w 518"/>
                <a:gd name="T1" fmla="*/ 577 h 577"/>
                <a:gd name="T2" fmla="*/ 0 w 518"/>
                <a:gd name="T3" fmla="*/ 0 h 577"/>
                <a:gd name="T4" fmla="*/ 0 w 518"/>
                <a:gd name="T5" fmla="*/ 0 h 577"/>
                <a:gd name="T6" fmla="*/ 518 w 518"/>
                <a:gd name="T7" fmla="*/ 0 h 577"/>
                <a:gd name="T8" fmla="*/ 518 w 518"/>
                <a:gd name="T9" fmla="*/ 0 h 577"/>
                <a:gd name="T10" fmla="*/ 518 w 518"/>
                <a:gd name="T11" fmla="*/ 57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577">
                  <a:moveTo>
                    <a:pt x="0" y="57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57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1263650" y="9364663"/>
              <a:ext cx="411163" cy="336550"/>
            </a:xfrm>
            <a:custGeom>
              <a:avLst/>
              <a:gdLst>
                <a:gd name="T0" fmla="*/ 0 w 259"/>
                <a:gd name="T1" fmla="*/ 0 h 212"/>
                <a:gd name="T2" fmla="*/ 259 w 259"/>
                <a:gd name="T3" fmla="*/ 0 h 212"/>
                <a:gd name="T4" fmla="*/ 130 w 259"/>
                <a:gd name="T5" fmla="*/ 0 h 212"/>
                <a:gd name="T6" fmla="*/ 130 w 259"/>
                <a:gd name="T7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212">
                  <a:moveTo>
                    <a:pt x="0" y="0"/>
                  </a:moveTo>
                  <a:lnTo>
                    <a:pt x="259" y="0"/>
                  </a:lnTo>
                  <a:lnTo>
                    <a:pt x="130" y="0"/>
                  </a:lnTo>
                  <a:lnTo>
                    <a:pt x="130" y="212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Rectangle 121"/>
            <p:cNvSpPr>
              <a:spLocks noChangeArrowheads="1"/>
            </p:cNvSpPr>
            <p:nvPr/>
          </p:nvSpPr>
          <p:spPr bwMode="auto">
            <a:xfrm>
              <a:off x="2290763" y="9472613"/>
              <a:ext cx="822325" cy="114458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2290763" y="9472613"/>
              <a:ext cx="822325" cy="1144588"/>
            </a:xfrm>
            <a:custGeom>
              <a:avLst/>
              <a:gdLst>
                <a:gd name="T0" fmla="*/ 0 w 518"/>
                <a:gd name="T1" fmla="*/ 721 h 721"/>
                <a:gd name="T2" fmla="*/ 0 w 518"/>
                <a:gd name="T3" fmla="*/ 0 h 721"/>
                <a:gd name="T4" fmla="*/ 0 w 518"/>
                <a:gd name="T5" fmla="*/ 0 h 721"/>
                <a:gd name="T6" fmla="*/ 518 w 518"/>
                <a:gd name="T7" fmla="*/ 0 h 721"/>
                <a:gd name="T8" fmla="*/ 518 w 518"/>
                <a:gd name="T9" fmla="*/ 0 h 721"/>
                <a:gd name="T10" fmla="*/ 518 w 518"/>
                <a:gd name="T11" fmla="*/ 721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721">
                  <a:moveTo>
                    <a:pt x="0" y="72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518" y="72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2497138" y="9128125"/>
              <a:ext cx="411163" cy="344488"/>
            </a:xfrm>
            <a:custGeom>
              <a:avLst/>
              <a:gdLst>
                <a:gd name="T0" fmla="*/ 0 w 259"/>
                <a:gd name="T1" fmla="*/ 0 h 217"/>
                <a:gd name="T2" fmla="*/ 259 w 259"/>
                <a:gd name="T3" fmla="*/ 0 h 217"/>
                <a:gd name="T4" fmla="*/ 129 w 259"/>
                <a:gd name="T5" fmla="*/ 0 h 217"/>
                <a:gd name="T6" fmla="*/ 129 w 259"/>
                <a:gd name="T7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217">
                  <a:moveTo>
                    <a:pt x="0" y="0"/>
                  </a:moveTo>
                  <a:lnTo>
                    <a:pt x="259" y="0"/>
                  </a:lnTo>
                  <a:lnTo>
                    <a:pt x="129" y="0"/>
                  </a:lnTo>
                  <a:lnTo>
                    <a:pt x="129" y="21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5" name="Freeform 136"/>
            <p:cNvSpPr>
              <a:spLocks noEditPoints="1"/>
            </p:cNvSpPr>
            <p:nvPr/>
          </p:nvSpPr>
          <p:spPr bwMode="auto">
            <a:xfrm>
              <a:off x="844550" y="10617200"/>
              <a:ext cx="2482850" cy="52388"/>
            </a:xfrm>
            <a:custGeom>
              <a:avLst/>
              <a:gdLst>
                <a:gd name="T0" fmla="*/ 0 w 1564"/>
                <a:gd name="T1" fmla="*/ 0 h 33"/>
                <a:gd name="T2" fmla="*/ 1564 w 1564"/>
                <a:gd name="T3" fmla="*/ 0 h 33"/>
                <a:gd name="T4" fmla="*/ 394 w 1564"/>
                <a:gd name="T5" fmla="*/ 33 h 33"/>
                <a:gd name="T6" fmla="*/ 394 w 1564"/>
                <a:gd name="T7" fmla="*/ 0 h 33"/>
                <a:gd name="T8" fmla="*/ 1170 w 1564"/>
                <a:gd name="T9" fmla="*/ 33 h 33"/>
                <a:gd name="T10" fmla="*/ 1170 w 1564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4" h="33">
                  <a:moveTo>
                    <a:pt x="0" y="0"/>
                  </a:moveTo>
                  <a:lnTo>
                    <a:pt x="1564" y="0"/>
                  </a:lnTo>
                  <a:moveTo>
                    <a:pt x="394" y="33"/>
                  </a:moveTo>
                  <a:lnTo>
                    <a:pt x="394" y="0"/>
                  </a:lnTo>
                  <a:moveTo>
                    <a:pt x="1170" y="33"/>
                  </a:moveTo>
                  <a:lnTo>
                    <a:pt x="117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137"/>
            <p:cNvSpPr>
              <a:spLocks noChangeArrowheads="1"/>
            </p:cNvSpPr>
            <p:nvPr/>
          </p:nvSpPr>
          <p:spPr bwMode="auto">
            <a:xfrm>
              <a:off x="664281" y="10533063"/>
              <a:ext cx="77646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7" name="Rectangle 138"/>
            <p:cNvSpPr>
              <a:spLocks noChangeArrowheads="1"/>
            </p:cNvSpPr>
            <p:nvPr/>
          </p:nvSpPr>
          <p:spPr bwMode="auto">
            <a:xfrm>
              <a:off x="573970" y="10075862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39"/>
            <p:cNvSpPr>
              <a:spLocks noChangeArrowheads="1"/>
            </p:cNvSpPr>
            <p:nvPr/>
          </p:nvSpPr>
          <p:spPr bwMode="auto">
            <a:xfrm>
              <a:off x="573970" y="9617076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140"/>
            <p:cNvSpPr>
              <a:spLocks noChangeArrowheads="1"/>
            </p:cNvSpPr>
            <p:nvPr/>
          </p:nvSpPr>
          <p:spPr bwMode="auto">
            <a:xfrm>
              <a:off x="573970" y="9158288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161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0" name="Rectangle 141"/>
            <p:cNvSpPr>
              <a:spLocks noChangeArrowheads="1"/>
            </p:cNvSpPr>
            <p:nvPr/>
          </p:nvSpPr>
          <p:spPr bwMode="auto">
            <a:xfrm>
              <a:off x="573970" y="8701088"/>
              <a:ext cx="193117" cy="184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966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2.0</a:t>
              </a:r>
              <a:endParaRPr lang="fr-FR" altLang="fr-FR" sz="161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1" name="Freeform 142"/>
            <p:cNvSpPr>
              <a:spLocks noEditPoints="1"/>
            </p:cNvSpPr>
            <p:nvPr/>
          </p:nvSpPr>
          <p:spPr bwMode="auto">
            <a:xfrm>
              <a:off x="806450" y="8775700"/>
              <a:ext cx="46038" cy="1851025"/>
            </a:xfrm>
            <a:custGeom>
              <a:avLst/>
              <a:gdLst>
                <a:gd name="T0" fmla="*/ 29 w 29"/>
                <a:gd name="T1" fmla="*/ 1166 h 1166"/>
                <a:gd name="T2" fmla="*/ 29 w 29"/>
                <a:gd name="T3" fmla="*/ 0 h 1166"/>
                <a:gd name="T4" fmla="*/ 29 w 29"/>
                <a:gd name="T5" fmla="*/ 1160 h 1166"/>
                <a:gd name="T6" fmla="*/ 0 w 29"/>
                <a:gd name="T7" fmla="*/ 1160 h 1166"/>
                <a:gd name="T8" fmla="*/ 29 w 29"/>
                <a:gd name="T9" fmla="*/ 872 h 1166"/>
                <a:gd name="T10" fmla="*/ 0 w 29"/>
                <a:gd name="T11" fmla="*/ 872 h 1166"/>
                <a:gd name="T12" fmla="*/ 29 w 29"/>
                <a:gd name="T13" fmla="*/ 583 h 1166"/>
                <a:gd name="T14" fmla="*/ 0 w 29"/>
                <a:gd name="T15" fmla="*/ 583 h 1166"/>
                <a:gd name="T16" fmla="*/ 29 w 29"/>
                <a:gd name="T17" fmla="*/ 294 h 1166"/>
                <a:gd name="T18" fmla="*/ 0 w 29"/>
                <a:gd name="T19" fmla="*/ 294 h 1166"/>
                <a:gd name="T20" fmla="*/ 29 w 29"/>
                <a:gd name="T21" fmla="*/ 6 h 1166"/>
                <a:gd name="T22" fmla="*/ 0 w 29"/>
                <a:gd name="T23" fmla="*/ 6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1166">
                  <a:moveTo>
                    <a:pt x="29" y="1166"/>
                  </a:moveTo>
                  <a:lnTo>
                    <a:pt x="29" y="0"/>
                  </a:lnTo>
                  <a:moveTo>
                    <a:pt x="29" y="1160"/>
                  </a:moveTo>
                  <a:lnTo>
                    <a:pt x="0" y="1160"/>
                  </a:lnTo>
                  <a:moveTo>
                    <a:pt x="29" y="872"/>
                  </a:moveTo>
                  <a:lnTo>
                    <a:pt x="0" y="872"/>
                  </a:lnTo>
                  <a:moveTo>
                    <a:pt x="29" y="583"/>
                  </a:moveTo>
                  <a:lnTo>
                    <a:pt x="0" y="583"/>
                  </a:lnTo>
                  <a:moveTo>
                    <a:pt x="29" y="294"/>
                  </a:moveTo>
                  <a:lnTo>
                    <a:pt x="0" y="294"/>
                  </a:lnTo>
                  <a:moveTo>
                    <a:pt x="29" y="6"/>
                  </a:moveTo>
                  <a:lnTo>
                    <a:pt x="0" y="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3625" tIns="36812" rIns="73625" bIns="36812" numCol="1" anchor="t" anchorCtr="0" compatLnSpc="1">
              <a:prstTxWarp prst="textNoShape">
                <a:avLst/>
              </a:prstTxWarp>
            </a:bodyPr>
            <a:lstStyle/>
            <a:p>
              <a:endParaRPr lang="fr-CH" sz="14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Rectangle 143"/>
            <p:cNvSpPr>
              <a:spLocks noChangeArrowheads="1"/>
            </p:cNvSpPr>
            <p:nvPr/>
          </p:nvSpPr>
          <p:spPr bwMode="auto">
            <a:xfrm>
              <a:off x="1893888" y="8482918"/>
              <a:ext cx="418086" cy="215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36298"/>
              <a:r>
                <a:rPr lang="fr-FR" altLang="fr-FR" sz="1128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iNOS</a:t>
              </a:r>
              <a:endParaRPr lang="fr-FR" altLang="fr-FR" sz="14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103377" y="10700147"/>
              <a:ext cx="750963" cy="28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CH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Old-WT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169348" y="10700147"/>
              <a:ext cx="997832" cy="288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</a:t>
              </a:r>
              <a:r>
                <a:rPr lang="fr-FR" sz="908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</a:t>
              </a:r>
              <a:r>
                <a:rPr lang="fr-FR" sz="908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-II</a:t>
              </a:r>
              <a:r>
                <a:rPr lang="fr-FR" sz="908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endParaRPr lang="fr-CH" sz="908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5" name="Rectangle 36"/>
            <p:cNvSpPr>
              <a:spLocks noChangeArrowheads="1"/>
            </p:cNvSpPr>
            <p:nvPr/>
          </p:nvSpPr>
          <p:spPr bwMode="auto">
            <a:xfrm rot="16200000">
              <a:off x="-424655" y="9656141"/>
              <a:ext cx="1737492" cy="15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37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iNOS</a:t>
              </a:r>
              <a:r>
                <a:rPr lang="en-US" altLang="en-US" sz="837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  mRNA (fold change)</a:t>
              </a:r>
              <a:endParaRPr lang="en-US" altLang="en-US" sz="1369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636172" y="9816631"/>
            <a:ext cx="5731931" cy="965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CH" sz="1134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de-CH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Fig. 1. </a:t>
            </a:r>
            <a:r>
              <a:rPr lang="en-GB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Arg-II deficiency does not significantly affect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inflammatory cytokines in aging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qRT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-PCR analysis of 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IL-1</a:t>
            </a:r>
            <a:r>
              <a:rPr lang="el-GR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de-CH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mKC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MCP-1, 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iNOS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TNF-</a:t>
            </a:r>
            <a:r>
              <a:rPr lang="el-GR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mRNA levels in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-uterus fat tissue. n=8 (f) Representative confocal images of TNF-α (green) in adipose tissue of old mice as assessed by immunofluorescence staining of paraffin-embedded sections from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-uterus fat tissue. Scale bar = 100 µm, n=3. </a:t>
            </a:r>
            <a:endParaRPr lang="fr-CH" sz="113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48"/>
          <p:cNvSpPr txBox="1">
            <a:spLocks noChangeArrowheads="1"/>
          </p:cNvSpPr>
          <p:nvPr/>
        </p:nvSpPr>
        <p:spPr bwMode="auto">
          <a:xfrm>
            <a:off x="-32733" y="1383755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48"/>
          <p:cNvSpPr txBox="1">
            <a:spLocks noChangeArrowheads="1"/>
          </p:cNvSpPr>
          <p:nvPr/>
        </p:nvSpPr>
        <p:spPr bwMode="auto">
          <a:xfrm>
            <a:off x="-34928" y="3826096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48"/>
          <p:cNvSpPr txBox="1">
            <a:spLocks noChangeArrowheads="1"/>
          </p:cNvSpPr>
          <p:nvPr/>
        </p:nvSpPr>
        <p:spPr bwMode="auto">
          <a:xfrm>
            <a:off x="3338891" y="1383755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Box 148"/>
          <p:cNvSpPr txBox="1">
            <a:spLocks noChangeArrowheads="1"/>
          </p:cNvSpPr>
          <p:nvPr/>
        </p:nvSpPr>
        <p:spPr bwMode="auto">
          <a:xfrm>
            <a:off x="3325511" y="3835958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136"/>
          <p:cNvSpPr txBox="1">
            <a:spLocks noChangeArrowheads="1"/>
          </p:cNvSpPr>
          <p:nvPr/>
        </p:nvSpPr>
        <p:spPr bwMode="auto">
          <a:xfrm>
            <a:off x="-5282" y="6205066"/>
            <a:ext cx="350338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976183" y="6310432"/>
            <a:ext cx="4666166" cy="2923117"/>
            <a:chOff x="1065899" y="2535857"/>
            <a:chExt cx="4937279" cy="3092955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9662" y="2537244"/>
              <a:ext cx="1533516" cy="1533516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3559" y="2537244"/>
              <a:ext cx="1533516" cy="1533516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610" y="2537244"/>
              <a:ext cx="1533516" cy="1533516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3559" y="4095296"/>
              <a:ext cx="1533516" cy="1533516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610" y="4095296"/>
              <a:ext cx="1533516" cy="1533516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9662" y="4095296"/>
              <a:ext cx="1533516" cy="1533516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 rot="16200000">
              <a:off x="800792" y="3145579"/>
              <a:ext cx="843322" cy="31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CH" sz="1323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Old-WT</a:t>
              </a:r>
              <a:endParaRPr lang="fr-CH" sz="1323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646443" y="4722500"/>
              <a:ext cx="1152019" cy="31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323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Old</a:t>
              </a:r>
              <a:r>
                <a:rPr lang="fr-CH" sz="1323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sz="1323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Arg-II</a:t>
              </a:r>
              <a:r>
                <a:rPr lang="fr-FR" sz="1323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endParaRPr lang="fr-CH" sz="1323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353559" y="2535857"/>
              <a:ext cx="633000" cy="31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323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DAPI</a:t>
              </a:r>
              <a:endParaRPr lang="fr-CH" sz="1323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872653" y="2535857"/>
              <a:ext cx="714415" cy="31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323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TNF-</a:t>
              </a:r>
              <a:r>
                <a:rPr lang="el-GR" sz="1323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fr-CH" sz="1323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469661" y="2535857"/>
              <a:ext cx="794133" cy="313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323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Merged</a:t>
              </a:r>
              <a:endParaRPr lang="fr-CH" sz="132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4" name="TextBox 136"/>
          <p:cNvSpPr txBox="1">
            <a:spLocks noChangeArrowheads="1"/>
          </p:cNvSpPr>
          <p:nvPr/>
        </p:nvSpPr>
        <p:spPr bwMode="auto">
          <a:xfrm>
            <a:off x="1743751" y="6191429"/>
            <a:ext cx="362359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CH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1268" y="6852564"/>
            <a:ext cx="1784238" cy="2143355"/>
            <a:chOff x="5400861" y="6128681"/>
            <a:chExt cx="1887905" cy="2267888"/>
          </a:xfrm>
        </p:grpSpPr>
        <p:grpSp>
          <p:nvGrpSpPr>
            <p:cNvPr id="107" name="Group 106"/>
            <p:cNvGrpSpPr/>
            <p:nvPr/>
          </p:nvGrpSpPr>
          <p:grpSpPr>
            <a:xfrm>
              <a:off x="5400861" y="6203931"/>
              <a:ext cx="1887905" cy="2192638"/>
              <a:chOff x="5273474" y="7563118"/>
              <a:chExt cx="1887905" cy="2192638"/>
            </a:xfrm>
          </p:grpSpPr>
          <p:sp>
            <p:nvSpPr>
              <p:cNvPr id="108" name="Rectangle 33"/>
              <p:cNvSpPr>
                <a:spLocks noChangeArrowheads="1"/>
              </p:cNvSpPr>
              <p:nvPr/>
            </p:nvSpPr>
            <p:spPr bwMode="auto">
              <a:xfrm>
                <a:off x="5774484" y="8256855"/>
                <a:ext cx="415989" cy="122237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Freeform 34"/>
              <p:cNvSpPr>
                <a:spLocks/>
              </p:cNvSpPr>
              <p:nvPr/>
            </p:nvSpPr>
            <p:spPr bwMode="auto">
              <a:xfrm>
                <a:off x="5774484" y="8256855"/>
                <a:ext cx="415989" cy="1222375"/>
              </a:xfrm>
              <a:custGeom>
                <a:avLst/>
                <a:gdLst>
                  <a:gd name="T0" fmla="*/ 0 w 497"/>
                  <a:gd name="T1" fmla="*/ 770 h 770"/>
                  <a:gd name="T2" fmla="*/ 0 w 497"/>
                  <a:gd name="T3" fmla="*/ 0 h 770"/>
                  <a:gd name="T4" fmla="*/ 0 w 497"/>
                  <a:gd name="T5" fmla="*/ 0 h 770"/>
                  <a:gd name="T6" fmla="*/ 497 w 497"/>
                  <a:gd name="T7" fmla="*/ 0 h 770"/>
                  <a:gd name="T8" fmla="*/ 497 w 497"/>
                  <a:gd name="T9" fmla="*/ 0 h 770"/>
                  <a:gd name="T10" fmla="*/ 497 w 497"/>
                  <a:gd name="T11" fmla="*/ 77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770">
                    <a:moveTo>
                      <a:pt x="0" y="77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97" y="0"/>
                    </a:lnTo>
                    <a:lnTo>
                      <a:pt x="497" y="0"/>
                    </a:lnTo>
                    <a:lnTo>
                      <a:pt x="497" y="77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Freeform 35"/>
              <p:cNvSpPr>
                <a:spLocks/>
              </p:cNvSpPr>
              <p:nvPr/>
            </p:nvSpPr>
            <p:spPr bwMode="auto">
              <a:xfrm>
                <a:off x="5879109" y="8128268"/>
                <a:ext cx="207576" cy="128588"/>
              </a:xfrm>
              <a:custGeom>
                <a:avLst/>
                <a:gdLst>
                  <a:gd name="T0" fmla="*/ 0 w 248"/>
                  <a:gd name="T1" fmla="*/ 0 h 81"/>
                  <a:gd name="T2" fmla="*/ 248 w 248"/>
                  <a:gd name="T3" fmla="*/ 0 h 81"/>
                  <a:gd name="T4" fmla="*/ 124 w 248"/>
                  <a:gd name="T5" fmla="*/ 0 h 81"/>
                  <a:gd name="T6" fmla="*/ 124 w 248"/>
                  <a:gd name="T7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" h="81">
                    <a:moveTo>
                      <a:pt x="0" y="0"/>
                    </a:moveTo>
                    <a:lnTo>
                      <a:pt x="248" y="0"/>
                    </a:lnTo>
                    <a:lnTo>
                      <a:pt x="124" y="0"/>
                    </a:lnTo>
                    <a:lnTo>
                      <a:pt x="124" y="81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36"/>
              <p:cNvSpPr>
                <a:spLocks noChangeArrowheads="1"/>
              </p:cNvSpPr>
              <p:nvPr/>
            </p:nvSpPr>
            <p:spPr bwMode="auto">
              <a:xfrm>
                <a:off x="6398886" y="8220343"/>
                <a:ext cx="415989" cy="125888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Freeform 37"/>
              <p:cNvSpPr>
                <a:spLocks/>
              </p:cNvSpPr>
              <p:nvPr/>
            </p:nvSpPr>
            <p:spPr bwMode="auto">
              <a:xfrm>
                <a:off x="6398886" y="8220343"/>
                <a:ext cx="415989" cy="1258888"/>
              </a:xfrm>
              <a:custGeom>
                <a:avLst/>
                <a:gdLst>
                  <a:gd name="T0" fmla="*/ 0 w 497"/>
                  <a:gd name="T1" fmla="*/ 793 h 793"/>
                  <a:gd name="T2" fmla="*/ 0 w 497"/>
                  <a:gd name="T3" fmla="*/ 0 h 793"/>
                  <a:gd name="T4" fmla="*/ 0 w 497"/>
                  <a:gd name="T5" fmla="*/ 0 h 793"/>
                  <a:gd name="T6" fmla="*/ 497 w 497"/>
                  <a:gd name="T7" fmla="*/ 0 h 793"/>
                  <a:gd name="T8" fmla="*/ 497 w 497"/>
                  <a:gd name="T9" fmla="*/ 0 h 793"/>
                  <a:gd name="T10" fmla="*/ 497 w 497"/>
                  <a:gd name="T11" fmla="*/ 793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7" h="793">
                    <a:moveTo>
                      <a:pt x="0" y="79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97" y="0"/>
                    </a:lnTo>
                    <a:lnTo>
                      <a:pt x="497" y="0"/>
                    </a:lnTo>
                    <a:lnTo>
                      <a:pt x="497" y="793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Freeform 38"/>
              <p:cNvSpPr>
                <a:spLocks/>
              </p:cNvSpPr>
              <p:nvPr/>
            </p:nvSpPr>
            <p:spPr bwMode="auto">
              <a:xfrm>
                <a:off x="6502674" y="8086993"/>
                <a:ext cx="207576" cy="133350"/>
              </a:xfrm>
              <a:custGeom>
                <a:avLst/>
                <a:gdLst>
                  <a:gd name="T0" fmla="*/ 0 w 248"/>
                  <a:gd name="T1" fmla="*/ 0 h 84"/>
                  <a:gd name="T2" fmla="*/ 248 w 248"/>
                  <a:gd name="T3" fmla="*/ 0 h 84"/>
                  <a:gd name="T4" fmla="*/ 124 w 248"/>
                  <a:gd name="T5" fmla="*/ 0 h 84"/>
                  <a:gd name="T6" fmla="*/ 124 w 248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8" h="84">
                    <a:moveTo>
                      <a:pt x="0" y="0"/>
                    </a:moveTo>
                    <a:lnTo>
                      <a:pt x="248" y="0"/>
                    </a:lnTo>
                    <a:lnTo>
                      <a:pt x="124" y="0"/>
                    </a:lnTo>
                    <a:lnTo>
                      <a:pt x="124" y="84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Freeform 51"/>
              <p:cNvSpPr>
                <a:spLocks noEditPoints="1"/>
              </p:cNvSpPr>
              <p:nvPr/>
            </p:nvSpPr>
            <p:spPr bwMode="auto">
              <a:xfrm>
                <a:off x="5666511" y="9479230"/>
                <a:ext cx="1256336" cy="52388"/>
              </a:xfrm>
              <a:custGeom>
                <a:avLst/>
                <a:gdLst>
                  <a:gd name="T0" fmla="*/ 0 w 1501"/>
                  <a:gd name="T1" fmla="*/ 0 h 33"/>
                  <a:gd name="T2" fmla="*/ 1501 w 1501"/>
                  <a:gd name="T3" fmla="*/ 0 h 33"/>
                  <a:gd name="T4" fmla="*/ 378 w 1501"/>
                  <a:gd name="T5" fmla="*/ 33 h 33"/>
                  <a:gd name="T6" fmla="*/ 378 w 1501"/>
                  <a:gd name="T7" fmla="*/ 0 h 33"/>
                  <a:gd name="T8" fmla="*/ 1123 w 1501"/>
                  <a:gd name="T9" fmla="*/ 33 h 33"/>
                  <a:gd name="T10" fmla="*/ 1123 w 1501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01" h="33">
                    <a:moveTo>
                      <a:pt x="0" y="0"/>
                    </a:moveTo>
                    <a:lnTo>
                      <a:pt x="1501" y="0"/>
                    </a:lnTo>
                    <a:moveTo>
                      <a:pt x="378" y="33"/>
                    </a:moveTo>
                    <a:lnTo>
                      <a:pt x="378" y="0"/>
                    </a:lnTo>
                    <a:moveTo>
                      <a:pt x="1123" y="33"/>
                    </a:moveTo>
                    <a:lnTo>
                      <a:pt x="1123" y="0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52"/>
              <p:cNvSpPr>
                <a:spLocks noChangeArrowheads="1"/>
              </p:cNvSpPr>
              <p:nvPr/>
            </p:nvSpPr>
            <p:spPr bwMode="auto">
              <a:xfrm>
                <a:off x="5496140" y="9395093"/>
                <a:ext cx="76327" cy="184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64199"/>
                <a:r>
                  <a:rPr lang="fr-FR" altLang="fr-FR" sz="1134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fr-FR" altLang="fr-FR" sz="189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Rectangle 53"/>
              <p:cNvSpPr>
                <a:spLocks noChangeArrowheads="1"/>
              </p:cNvSpPr>
              <p:nvPr/>
            </p:nvSpPr>
            <p:spPr bwMode="auto">
              <a:xfrm>
                <a:off x="5419681" y="8785493"/>
                <a:ext cx="191665" cy="184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64199"/>
                <a:r>
                  <a:rPr lang="fr-FR" altLang="fr-FR" sz="1134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0.5</a:t>
                </a:r>
                <a:endParaRPr lang="fr-FR" altLang="fr-FR" sz="189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Rectangle 54"/>
              <p:cNvSpPr>
                <a:spLocks noChangeArrowheads="1"/>
              </p:cNvSpPr>
              <p:nvPr/>
            </p:nvSpPr>
            <p:spPr bwMode="auto">
              <a:xfrm>
                <a:off x="5419681" y="8174305"/>
                <a:ext cx="191665" cy="184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64199"/>
                <a:r>
                  <a:rPr lang="fr-FR" altLang="fr-FR" sz="1134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1.0</a:t>
                </a:r>
                <a:endParaRPr lang="fr-FR" altLang="fr-FR" sz="189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55"/>
              <p:cNvSpPr>
                <a:spLocks noChangeArrowheads="1"/>
              </p:cNvSpPr>
              <p:nvPr/>
            </p:nvSpPr>
            <p:spPr bwMode="auto">
              <a:xfrm>
                <a:off x="5419681" y="7563118"/>
                <a:ext cx="191665" cy="184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864199"/>
                <a:r>
                  <a:rPr lang="fr-FR" altLang="fr-FR" sz="1134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1.5</a:t>
                </a:r>
                <a:endParaRPr lang="fr-FR" altLang="fr-FR" sz="189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Freeform 56"/>
              <p:cNvSpPr>
                <a:spLocks noEditPoints="1"/>
              </p:cNvSpPr>
              <p:nvPr/>
            </p:nvSpPr>
            <p:spPr bwMode="auto">
              <a:xfrm>
                <a:off x="5647261" y="7637730"/>
                <a:ext cx="23436" cy="1851025"/>
              </a:xfrm>
              <a:custGeom>
                <a:avLst/>
                <a:gdLst>
                  <a:gd name="T0" fmla="*/ 28 w 28"/>
                  <a:gd name="T1" fmla="*/ 1166 h 1166"/>
                  <a:gd name="T2" fmla="*/ 28 w 28"/>
                  <a:gd name="T3" fmla="*/ 0 h 1166"/>
                  <a:gd name="T4" fmla="*/ 28 w 28"/>
                  <a:gd name="T5" fmla="*/ 1160 h 1166"/>
                  <a:gd name="T6" fmla="*/ 0 w 28"/>
                  <a:gd name="T7" fmla="*/ 1160 h 1166"/>
                  <a:gd name="T8" fmla="*/ 28 w 28"/>
                  <a:gd name="T9" fmla="*/ 775 h 1166"/>
                  <a:gd name="T10" fmla="*/ 0 w 28"/>
                  <a:gd name="T11" fmla="*/ 775 h 1166"/>
                  <a:gd name="T12" fmla="*/ 28 w 28"/>
                  <a:gd name="T13" fmla="*/ 390 h 1166"/>
                  <a:gd name="T14" fmla="*/ 0 w 28"/>
                  <a:gd name="T15" fmla="*/ 390 h 1166"/>
                  <a:gd name="T16" fmla="*/ 28 w 28"/>
                  <a:gd name="T17" fmla="*/ 6 h 1166"/>
                  <a:gd name="T18" fmla="*/ 0 w 28"/>
                  <a:gd name="T19" fmla="*/ 6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166">
                    <a:moveTo>
                      <a:pt x="28" y="1166"/>
                    </a:moveTo>
                    <a:lnTo>
                      <a:pt x="28" y="0"/>
                    </a:lnTo>
                    <a:moveTo>
                      <a:pt x="28" y="1160"/>
                    </a:moveTo>
                    <a:lnTo>
                      <a:pt x="0" y="1160"/>
                    </a:lnTo>
                    <a:moveTo>
                      <a:pt x="28" y="775"/>
                    </a:moveTo>
                    <a:lnTo>
                      <a:pt x="0" y="775"/>
                    </a:lnTo>
                    <a:moveTo>
                      <a:pt x="28" y="390"/>
                    </a:moveTo>
                    <a:lnTo>
                      <a:pt x="0" y="390"/>
                    </a:lnTo>
                    <a:moveTo>
                      <a:pt x="28" y="6"/>
                    </a:moveTo>
                    <a:lnTo>
                      <a:pt x="0" y="6"/>
                    </a:lnTo>
                  </a:path>
                </a:pathLst>
              </a:custGeom>
              <a:noFill/>
              <a:ln w="19050" cap="flat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86419" tIns="43209" rIns="86419" bIns="43209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H" sz="170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603851" y="9484509"/>
                <a:ext cx="763236" cy="271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CH" sz="1066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Old-WT</a:t>
                </a:r>
                <a:endParaRPr lang="fr-CH" sz="106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6125930" y="9484509"/>
                <a:ext cx="1035449" cy="271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1066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Old-</a:t>
                </a:r>
                <a:r>
                  <a:rPr lang="fr-FR" sz="1066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Arg</a:t>
                </a:r>
                <a:r>
                  <a:rPr lang="fr-FR" sz="1066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-II</a:t>
                </a:r>
                <a:r>
                  <a:rPr lang="fr-FR" sz="1066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-/-</a:t>
                </a:r>
                <a:endParaRPr lang="fr-CH" sz="106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Rectangle 36"/>
              <p:cNvSpPr>
                <a:spLocks noChangeArrowheads="1"/>
              </p:cNvSpPr>
              <p:nvPr/>
            </p:nvSpPr>
            <p:spPr bwMode="auto">
              <a:xfrm rot="16200000">
                <a:off x="4410283" y="8525227"/>
                <a:ext cx="1886429" cy="160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983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TNF-</a:t>
                </a:r>
                <a:r>
                  <a:rPr lang="el-GR" altLang="en-US" sz="983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α</a:t>
                </a:r>
                <a:r>
                  <a:rPr lang="de-CH" altLang="en-US" sz="983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983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  (fold change)</a:t>
                </a:r>
                <a:endParaRPr lang="en-US" altLang="en-US" sz="16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1" name="TextBox 160"/>
            <p:cNvSpPr txBox="1"/>
            <p:nvPr/>
          </p:nvSpPr>
          <p:spPr>
            <a:xfrm>
              <a:off x="6148366" y="6128681"/>
              <a:ext cx="602469" cy="2670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en-US" sz="104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TNF-</a:t>
              </a:r>
              <a:r>
                <a:rPr lang="el-GR" altLang="en-US" sz="104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α</a:t>
              </a:r>
              <a:endParaRPr lang="fr-CH" sz="104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25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481097" y="3549516"/>
            <a:ext cx="1607918" cy="1157757"/>
            <a:chOff x="5226928" y="2087989"/>
            <a:chExt cx="1701341" cy="1225025"/>
          </a:xfrm>
        </p:grpSpPr>
        <p:sp>
          <p:nvSpPr>
            <p:cNvPr id="85" name="Rectangle 49"/>
            <p:cNvSpPr>
              <a:spLocks noChangeArrowheads="1"/>
            </p:cNvSpPr>
            <p:nvPr/>
          </p:nvSpPr>
          <p:spPr bwMode="auto">
            <a:xfrm>
              <a:off x="5842000" y="2487087"/>
              <a:ext cx="420688" cy="6540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86" name="Freeform 50"/>
            <p:cNvSpPr>
              <a:spLocks/>
            </p:cNvSpPr>
            <p:nvPr/>
          </p:nvSpPr>
          <p:spPr bwMode="auto">
            <a:xfrm>
              <a:off x="5842000" y="2487087"/>
              <a:ext cx="420688" cy="654050"/>
            </a:xfrm>
            <a:custGeom>
              <a:avLst/>
              <a:gdLst>
                <a:gd name="T0" fmla="*/ 0 w 265"/>
                <a:gd name="T1" fmla="*/ 412 h 412"/>
                <a:gd name="T2" fmla="*/ 0 w 265"/>
                <a:gd name="T3" fmla="*/ 0 h 412"/>
                <a:gd name="T4" fmla="*/ 0 w 265"/>
                <a:gd name="T5" fmla="*/ 0 h 412"/>
                <a:gd name="T6" fmla="*/ 265 w 265"/>
                <a:gd name="T7" fmla="*/ 0 h 412"/>
                <a:gd name="T8" fmla="*/ 265 w 265"/>
                <a:gd name="T9" fmla="*/ 0 h 412"/>
                <a:gd name="T10" fmla="*/ 265 w 265"/>
                <a:gd name="T11" fmla="*/ 41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412">
                  <a:moveTo>
                    <a:pt x="0" y="41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65" y="412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87" name="Freeform 51"/>
            <p:cNvSpPr>
              <a:spLocks/>
            </p:cNvSpPr>
            <p:nvPr/>
          </p:nvSpPr>
          <p:spPr bwMode="auto">
            <a:xfrm>
              <a:off x="5948363" y="2252137"/>
              <a:ext cx="209550" cy="234950"/>
            </a:xfrm>
            <a:custGeom>
              <a:avLst/>
              <a:gdLst>
                <a:gd name="T0" fmla="*/ 0 w 132"/>
                <a:gd name="T1" fmla="*/ 0 h 148"/>
                <a:gd name="T2" fmla="*/ 132 w 132"/>
                <a:gd name="T3" fmla="*/ 0 h 148"/>
                <a:gd name="T4" fmla="*/ 66 w 132"/>
                <a:gd name="T5" fmla="*/ 0 h 148"/>
                <a:gd name="T6" fmla="*/ 66 w 132"/>
                <a:gd name="T7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48">
                  <a:moveTo>
                    <a:pt x="0" y="0"/>
                  </a:moveTo>
                  <a:lnTo>
                    <a:pt x="132" y="0"/>
                  </a:lnTo>
                  <a:lnTo>
                    <a:pt x="66" y="0"/>
                  </a:lnTo>
                  <a:lnTo>
                    <a:pt x="66" y="14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88" name="Rectangle 52"/>
            <p:cNvSpPr>
              <a:spLocks noChangeArrowheads="1"/>
            </p:cNvSpPr>
            <p:nvPr/>
          </p:nvSpPr>
          <p:spPr bwMode="auto">
            <a:xfrm>
              <a:off x="6359525" y="2510899"/>
              <a:ext cx="420688" cy="63023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89" name="Freeform 53"/>
            <p:cNvSpPr>
              <a:spLocks/>
            </p:cNvSpPr>
            <p:nvPr/>
          </p:nvSpPr>
          <p:spPr bwMode="auto">
            <a:xfrm>
              <a:off x="6359525" y="2510899"/>
              <a:ext cx="420688" cy="630238"/>
            </a:xfrm>
            <a:custGeom>
              <a:avLst/>
              <a:gdLst>
                <a:gd name="T0" fmla="*/ 0 w 265"/>
                <a:gd name="T1" fmla="*/ 397 h 397"/>
                <a:gd name="T2" fmla="*/ 0 w 265"/>
                <a:gd name="T3" fmla="*/ 0 h 397"/>
                <a:gd name="T4" fmla="*/ 0 w 265"/>
                <a:gd name="T5" fmla="*/ 0 h 397"/>
                <a:gd name="T6" fmla="*/ 265 w 265"/>
                <a:gd name="T7" fmla="*/ 0 h 397"/>
                <a:gd name="T8" fmla="*/ 265 w 265"/>
                <a:gd name="T9" fmla="*/ 0 h 397"/>
                <a:gd name="T10" fmla="*/ 265 w 265"/>
                <a:gd name="T11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5" h="397">
                  <a:moveTo>
                    <a:pt x="0" y="39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65" y="39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90" name="Freeform 54"/>
            <p:cNvSpPr>
              <a:spLocks/>
            </p:cNvSpPr>
            <p:nvPr/>
          </p:nvSpPr>
          <p:spPr bwMode="auto">
            <a:xfrm>
              <a:off x="6465888" y="2429937"/>
              <a:ext cx="209550" cy="80963"/>
            </a:xfrm>
            <a:custGeom>
              <a:avLst/>
              <a:gdLst>
                <a:gd name="T0" fmla="*/ 0 w 132"/>
                <a:gd name="T1" fmla="*/ 0 h 51"/>
                <a:gd name="T2" fmla="*/ 132 w 132"/>
                <a:gd name="T3" fmla="*/ 0 h 51"/>
                <a:gd name="T4" fmla="*/ 66 w 132"/>
                <a:gd name="T5" fmla="*/ 0 h 51"/>
                <a:gd name="T6" fmla="*/ 66 w 132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0" y="0"/>
                  </a:moveTo>
                  <a:lnTo>
                    <a:pt x="132" y="0"/>
                  </a:lnTo>
                  <a:lnTo>
                    <a:pt x="66" y="0"/>
                  </a:lnTo>
                  <a:lnTo>
                    <a:pt x="66" y="5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91" name="Rectangle 55"/>
            <p:cNvSpPr>
              <a:spLocks noChangeArrowheads="1"/>
            </p:cNvSpPr>
            <p:nvPr/>
          </p:nvSpPr>
          <p:spPr bwMode="auto">
            <a:xfrm>
              <a:off x="5837555" y="3174474"/>
              <a:ext cx="417251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WT-Old</a:t>
              </a:r>
              <a:endParaRPr lang="fr-FR" altLang="fr-FR" sz="85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Freeform 57"/>
            <p:cNvSpPr>
              <a:spLocks noEditPoints="1"/>
            </p:cNvSpPr>
            <p:nvPr/>
          </p:nvSpPr>
          <p:spPr bwMode="auto">
            <a:xfrm>
              <a:off x="5701564" y="3141137"/>
              <a:ext cx="1226705" cy="28575"/>
            </a:xfrm>
            <a:custGeom>
              <a:avLst/>
              <a:gdLst>
                <a:gd name="T0" fmla="*/ 0 w 935"/>
                <a:gd name="T1" fmla="*/ 0 h 18"/>
                <a:gd name="T2" fmla="*/ 935 w 935"/>
                <a:gd name="T3" fmla="*/ 0 h 18"/>
                <a:gd name="T4" fmla="*/ 268 w 935"/>
                <a:gd name="T5" fmla="*/ 18 h 18"/>
                <a:gd name="T6" fmla="*/ 268 w 935"/>
                <a:gd name="T7" fmla="*/ 0 h 18"/>
                <a:gd name="T8" fmla="*/ 666 w 935"/>
                <a:gd name="T9" fmla="*/ 18 h 18"/>
                <a:gd name="T10" fmla="*/ 666 w 935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5" h="18">
                  <a:moveTo>
                    <a:pt x="0" y="0"/>
                  </a:moveTo>
                  <a:lnTo>
                    <a:pt x="935" y="0"/>
                  </a:lnTo>
                  <a:moveTo>
                    <a:pt x="268" y="18"/>
                  </a:moveTo>
                  <a:lnTo>
                    <a:pt x="268" y="0"/>
                  </a:lnTo>
                  <a:moveTo>
                    <a:pt x="666" y="18"/>
                  </a:moveTo>
                  <a:lnTo>
                    <a:pt x="666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5590223" y="3069064"/>
              <a:ext cx="57669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85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Rectangle 59"/>
            <p:cNvSpPr>
              <a:spLocks noChangeArrowheads="1"/>
            </p:cNvSpPr>
            <p:nvPr/>
          </p:nvSpPr>
          <p:spPr bwMode="auto">
            <a:xfrm>
              <a:off x="5506403" y="2742039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85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Rectangle 60"/>
            <p:cNvSpPr>
              <a:spLocks noChangeArrowheads="1"/>
            </p:cNvSpPr>
            <p:nvPr/>
          </p:nvSpPr>
          <p:spPr bwMode="auto">
            <a:xfrm>
              <a:off x="5506403" y="2415014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85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61"/>
            <p:cNvSpPr>
              <a:spLocks noChangeArrowheads="1"/>
            </p:cNvSpPr>
            <p:nvPr/>
          </p:nvSpPr>
          <p:spPr bwMode="auto">
            <a:xfrm>
              <a:off x="5506403" y="2087989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85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Freeform 62"/>
            <p:cNvSpPr>
              <a:spLocks noEditPoints="1"/>
            </p:cNvSpPr>
            <p:nvPr/>
          </p:nvSpPr>
          <p:spPr bwMode="auto">
            <a:xfrm>
              <a:off x="5664835" y="2155299"/>
              <a:ext cx="28575" cy="990600"/>
            </a:xfrm>
            <a:custGeom>
              <a:avLst/>
              <a:gdLst>
                <a:gd name="T0" fmla="*/ 18 w 18"/>
                <a:gd name="T1" fmla="*/ 624 h 624"/>
                <a:gd name="T2" fmla="*/ 18 w 18"/>
                <a:gd name="T3" fmla="*/ 0 h 624"/>
                <a:gd name="T4" fmla="*/ 18 w 18"/>
                <a:gd name="T5" fmla="*/ 621 h 624"/>
                <a:gd name="T6" fmla="*/ 0 w 18"/>
                <a:gd name="T7" fmla="*/ 621 h 624"/>
                <a:gd name="T8" fmla="*/ 18 w 18"/>
                <a:gd name="T9" fmla="*/ 415 h 624"/>
                <a:gd name="T10" fmla="*/ 0 w 18"/>
                <a:gd name="T11" fmla="*/ 415 h 624"/>
                <a:gd name="T12" fmla="*/ 18 w 18"/>
                <a:gd name="T13" fmla="*/ 209 h 624"/>
                <a:gd name="T14" fmla="*/ 0 w 18"/>
                <a:gd name="T15" fmla="*/ 209 h 624"/>
                <a:gd name="T16" fmla="*/ 18 w 18"/>
                <a:gd name="T17" fmla="*/ 3 h 624"/>
                <a:gd name="T18" fmla="*/ 0 w 18"/>
                <a:gd name="T19" fmla="*/ 3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624">
                  <a:moveTo>
                    <a:pt x="18" y="624"/>
                  </a:moveTo>
                  <a:lnTo>
                    <a:pt x="18" y="0"/>
                  </a:lnTo>
                  <a:moveTo>
                    <a:pt x="18" y="621"/>
                  </a:moveTo>
                  <a:lnTo>
                    <a:pt x="0" y="621"/>
                  </a:lnTo>
                  <a:moveTo>
                    <a:pt x="18" y="415"/>
                  </a:moveTo>
                  <a:lnTo>
                    <a:pt x="0" y="415"/>
                  </a:lnTo>
                  <a:moveTo>
                    <a:pt x="18" y="209"/>
                  </a:moveTo>
                  <a:lnTo>
                    <a:pt x="0" y="209"/>
                  </a:lnTo>
                  <a:moveTo>
                    <a:pt x="18" y="3"/>
                  </a:moveTo>
                  <a:lnTo>
                    <a:pt x="0" y="3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 rot="16200000">
              <a:off x="4900725" y="2494216"/>
              <a:ext cx="929487" cy="277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p-ERK1/2/ERK1/2</a:t>
              </a:r>
            </a:p>
            <a:p>
              <a:pPr algn="ctr"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fr-FR" altLang="fr-FR" sz="851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fold</a:t>
              </a:r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change)</a:t>
              </a:r>
              <a:endParaRPr lang="fr-FR" altLang="fr-FR" sz="85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2"/>
            <p:cNvSpPr>
              <a:spLocks noChangeArrowheads="1"/>
            </p:cNvSpPr>
            <p:nvPr/>
          </p:nvSpPr>
          <p:spPr bwMode="auto">
            <a:xfrm>
              <a:off x="6308817" y="3174472"/>
              <a:ext cx="617395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sz="851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Arg-II</a:t>
              </a:r>
              <a:r>
                <a:rPr lang="fr-FR" sz="851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-Old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95638" y="5012195"/>
            <a:ext cx="1581218" cy="1141263"/>
            <a:chOff x="3263869" y="3884722"/>
            <a:chExt cx="1673090" cy="1207573"/>
          </a:xfrm>
        </p:grpSpPr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872865" y="4272707"/>
              <a:ext cx="411163" cy="6429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4" name="Freeform 77"/>
            <p:cNvSpPr>
              <a:spLocks/>
            </p:cNvSpPr>
            <p:nvPr/>
          </p:nvSpPr>
          <p:spPr bwMode="auto">
            <a:xfrm>
              <a:off x="3872865" y="4272707"/>
              <a:ext cx="411163" cy="642938"/>
            </a:xfrm>
            <a:custGeom>
              <a:avLst/>
              <a:gdLst>
                <a:gd name="T0" fmla="*/ 0 w 259"/>
                <a:gd name="T1" fmla="*/ 405 h 405"/>
                <a:gd name="T2" fmla="*/ 0 w 259"/>
                <a:gd name="T3" fmla="*/ 0 h 405"/>
                <a:gd name="T4" fmla="*/ 0 w 259"/>
                <a:gd name="T5" fmla="*/ 0 h 405"/>
                <a:gd name="T6" fmla="*/ 259 w 259"/>
                <a:gd name="T7" fmla="*/ 0 h 405"/>
                <a:gd name="T8" fmla="*/ 259 w 259"/>
                <a:gd name="T9" fmla="*/ 0 h 405"/>
                <a:gd name="T10" fmla="*/ 259 w 259"/>
                <a:gd name="T11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" h="405">
                  <a:moveTo>
                    <a:pt x="0" y="40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9" y="0"/>
                  </a:lnTo>
                  <a:lnTo>
                    <a:pt x="259" y="0"/>
                  </a:lnTo>
                  <a:lnTo>
                    <a:pt x="259" y="405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5" name="Freeform 78"/>
            <p:cNvSpPr>
              <a:spLocks/>
            </p:cNvSpPr>
            <p:nvPr/>
          </p:nvSpPr>
          <p:spPr bwMode="auto">
            <a:xfrm>
              <a:off x="3976053" y="4185394"/>
              <a:ext cx="204788" cy="87313"/>
            </a:xfrm>
            <a:custGeom>
              <a:avLst/>
              <a:gdLst>
                <a:gd name="T0" fmla="*/ 0 w 129"/>
                <a:gd name="T1" fmla="*/ 0 h 55"/>
                <a:gd name="T2" fmla="*/ 129 w 129"/>
                <a:gd name="T3" fmla="*/ 0 h 55"/>
                <a:gd name="T4" fmla="*/ 64 w 129"/>
                <a:gd name="T5" fmla="*/ 0 h 55"/>
                <a:gd name="T6" fmla="*/ 64 w 129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55">
                  <a:moveTo>
                    <a:pt x="0" y="0"/>
                  </a:moveTo>
                  <a:lnTo>
                    <a:pt x="129" y="0"/>
                  </a:lnTo>
                  <a:lnTo>
                    <a:pt x="64" y="0"/>
                  </a:lnTo>
                  <a:lnTo>
                    <a:pt x="64" y="55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383723" y="4274294"/>
              <a:ext cx="414338" cy="6413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7" name="Freeform 80"/>
            <p:cNvSpPr>
              <a:spLocks/>
            </p:cNvSpPr>
            <p:nvPr/>
          </p:nvSpPr>
          <p:spPr bwMode="auto">
            <a:xfrm>
              <a:off x="4383723" y="4274294"/>
              <a:ext cx="414338" cy="641350"/>
            </a:xfrm>
            <a:custGeom>
              <a:avLst/>
              <a:gdLst>
                <a:gd name="T0" fmla="*/ 0 w 261"/>
                <a:gd name="T1" fmla="*/ 404 h 404"/>
                <a:gd name="T2" fmla="*/ 0 w 261"/>
                <a:gd name="T3" fmla="*/ 0 h 404"/>
                <a:gd name="T4" fmla="*/ 0 w 261"/>
                <a:gd name="T5" fmla="*/ 0 h 404"/>
                <a:gd name="T6" fmla="*/ 261 w 261"/>
                <a:gd name="T7" fmla="*/ 0 h 404"/>
                <a:gd name="T8" fmla="*/ 261 w 261"/>
                <a:gd name="T9" fmla="*/ 0 h 404"/>
                <a:gd name="T10" fmla="*/ 261 w 261"/>
                <a:gd name="T11" fmla="*/ 404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1" h="404">
                  <a:moveTo>
                    <a:pt x="0" y="40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61" y="40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8" name="Freeform 81"/>
            <p:cNvSpPr>
              <a:spLocks/>
            </p:cNvSpPr>
            <p:nvPr/>
          </p:nvSpPr>
          <p:spPr bwMode="auto">
            <a:xfrm>
              <a:off x="4488498" y="4182219"/>
              <a:ext cx="204788" cy="92075"/>
            </a:xfrm>
            <a:custGeom>
              <a:avLst/>
              <a:gdLst>
                <a:gd name="T0" fmla="*/ 0 w 129"/>
                <a:gd name="T1" fmla="*/ 0 h 58"/>
                <a:gd name="T2" fmla="*/ 129 w 129"/>
                <a:gd name="T3" fmla="*/ 0 h 58"/>
                <a:gd name="T4" fmla="*/ 64 w 129"/>
                <a:gd name="T5" fmla="*/ 0 h 58"/>
                <a:gd name="T6" fmla="*/ 64 w 129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58">
                  <a:moveTo>
                    <a:pt x="0" y="0"/>
                  </a:moveTo>
                  <a:lnTo>
                    <a:pt x="129" y="0"/>
                  </a:lnTo>
                  <a:lnTo>
                    <a:pt x="64" y="0"/>
                  </a:lnTo>
                  <a:lnTo>
                    <a:pt x="64" y="58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3851593" y="4952156"/>
              <a:ext cx="417251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WT-Old</a:t>
              </a:r>
              <a:endParaRPr lang="fr-FR" altLang="fr-FR" sz="2646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1" name="Freeform 84"/>
            <p:cNvSpPr>
              <a:spLocks noEditPoints="1"/>
            </p:cNvSpPr>
            <p:nvPr/>
          </p:nvSpPr>
          <p:spPr bwMode="auto">
            <a:xfrm>
              <a:off x="3733125" y="4915644"/>
              <a:ext cx="1203089" cy="26988"/>
            </a:xfrm>
            <a:custGeom>
              <a:avLst/>
              <a:gdLst>
                <a:gd name="T0" fmla="*/ 0 w 917"/>
                <a:gd name="T1" fmla="*/ 0 h 17"/>
                <a:gd name="T2" fmla="*/ 917 w 917"/>
                <a:gd name="T3" fmla="*/ 0 h 17"/>
                <a:gd name="T4" fmla="*/ 263 w 917"/>
                <a:gd name="T5" fmla="*/ 17 h 17"/>
                <a:gd name="T6" fmla="*/ 263 w 917"/>
                <a:gd name="T7" fmla="*/ 0 h 17"/>
                <a:gd name="T8" fmla="*/ 653 w 917"/>
                <a:gd name="T9" fmla="*/ 17 h 17"/>
                <a:gd name="T10" fmla="*/ 653 w 917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7" h="17">
                  <a:moveTo>
                    <a:pt x="0" y="0"/>
                  </a:moveTo>
                  <a:lnTo>
                    <a:pt x="917" y="0"/>
                  </a:lnTo>
                  <a:moveTo>
                    <a:pt x="263" y="17"/>
                  </a:moveTo>
                  <a:lnTo>
                    <a:pt x="263" y="0"/>
                  </a:lnTo>
                  <a:moveTo>
                    <a:pt x="653" y="17"/>
                  </a:moveTo>
                  <a:lnTo>
                    <a:pt x="653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635058" y="4849922"/>
              <a:ext cx="57669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fr-FR" altLang="fr-FR" sz="2646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551238" y="4527659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fr-FR" altLang="fr-FR" sz="2646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551238" y="4205397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1.0</a:t>
              </a:r>
              <a:endParaRPr lang="fr-FR" altLang="fr-FR" sz="2646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551238" y="3884722"/>
              <a:ext cx="144173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endParaRPr lang="fr-FR" altLang="fr-FR" sz="2646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Freeform 89"/>
            <p:cNvSpPr>
              <a:spLocks noEditPoints="1"/>
            </p:cNvSpPr>
            <p:nvPr/>
          </p:nvSpPr>
          <p:spPr bwMode="auto">
            <a:xfrm>
              <a:off x="3706495" y="3945682"/>
              <a:ext cx="28575" cy="974725"/>
            </a:xfrm>
            <a:custGeom>
              <a:avLst/>
              <a:gdLst>
                <a:gd name="T0" fmla="*/ 18 w 18"/>
                <a:gd name="T1" fmla="*/ 614 h 614"/>
                <a:gd name="T2" fmla="*/ 18 w 18"/>
                <a:gd name="T3" fmla="*/ 0 h 614"/>
                <a:gd name="T4" fmla="*/ 18 w 18"/>
                <a:gd name="T5" fmla="*/ 611 h 614"/>
                <a:gd name="T6" fmla="*/ 0 w 18"/>
                <a:gd name="T7" fmla="*/ 611 h 614"/>
                <a:gd name="T8" fmla="*/ 18 w 18"/>
                <a:gd name="T9" fmla="*/ 409 h 614"/>
                <a:gd name="T10" fmla="*/ 0 w 18"/>
                <a:gd name="T11" fmla="*/ 409 h 614"/>
                <a:gd name="T12" fmla="*/ 18 w 18"/>
                <a:gd name="T13" fmla="*/ 206 h 614"/>
                <a:gd name="T14" fmla="*/ 0 w 18"/>
                <a:gd name="T15" fmla="*/ 206 h 614"/>
                <a:gd name="T16" fmla="*/ 18 w 18"/>
                <a:gd name="T17" fmla="*/ 3 h 614"/>
                <a:gd name="T18" fmla="*/ 0 w 18"/>
                <a:gd name="T19" fmla="*/ 3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614">
                  <a:moveTo>
                    <a:pt x="18" y="614"/>
                  </a:moveTo>
                  <a:lnTo>
                    <a:pt x="18" y="0"/>
                  </a:lnTo>
                  <a:moveTo>
                    <a:pt x="18" y="611"/>
                  </a:moveTo>
                  <a:lnTo>
                    <a:pt x="0" y="611"/>
                  </a:lnTo>
                  <a:moveTo>
                    <a:pt x="18" y="409"/>
                  </a:moveTo>
                  <a:lnTo>
                    <a:pt x="0" y="409"/>
                  </a:lnTo>
                  <a:moveTo>
                    <a:pt x="18" y="206"/>
                  </a:moveTo>
                  <a:lnTo>
                    <a:pt x="0" y="206"/>
                  </a:lnTo>
                  <a:moveTo>
                    <a:pt x="18" y="3"/>
                  </a:moveTo>
                  <a:lnTo>
                    <a:pt x="0" y="3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86419" tIns="43209" rIns="86419" bIns="43209" numCol="1" anchor="t" anchorCtr="0" compatLnSpc="1">
              <a:prstTxWarp prst="textNoShape">
                <a:avLst/>
              </a:prstTxWarp>
            </a:bodyPr>
            <a:lstStyle/>
            <a:p>
              <a:endParaRPr lang="fr-CH" sz="1701"/>
            </a:p>
          </p:txBody>
        </p:sp>
        <p:sp>
          <p:nvSpPr>
            <p:cNvPr id="137" name="Rectangle 90"/>
            <p:cNvSpPr>
              <a:spLocks noChangeArrowheads="1"/>
            </p:cNvSpPr>
            <p:nvPr/>
          </p:nvSpPr>
          <p:spPr bwMode="auto">
            <a:xfrm rot="16200000">
              <a:off x="3079294" y="4293736"/>
              <a:ext cx="646231" cy="277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p-JNK/JNK</a:t>
              </a:r>
            </a:p>
            <a:p>
              <a:pPr defTabSz="864199"/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fr-FR" altLang="fr-FR" sz="851" b="1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fold</a:t>
              </a:r>
              <a:r>
                <a:rPr lang="fr-FR" altLang="fr-FR" sz="851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change)</a:t>
              </a:r>
              <a:endParaRPr lang="fr-FR" altLang="fr-FR" sz="189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4319564" y="4953755"/>
              <a:ext cx="617395" cy="138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sz="851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Arg-II</a:t>
              </a:r>
              <a:r>
                <a:rPr lang="fr-FR" sz="851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-Old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8" name="TextBox 148"/>
          <p:cNvSpPr txBox="1">
            <a:spLocks noChangeArrowheads="1"/>
          </p:cNvSpPr>
          <p:nvPr/>
        </p:nvSpPr>
        <p:spPr bwMode="auto">
          <a:xfrm>
            <a:off x="4046588" y="3238465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467" y="7044653"/>
            <a:ext cx="6064967" cy="1139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34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de-CH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Fig. 2. </a:t>
            </a:r>
            <a:r>
              <a:rPr lang="en-GB" sz="1134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GB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-II deficiency does not affect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activation of ERK1/2 and JNK pathway in aging. (a)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-uterus fat tissue protein lysates were prepared from old-WT and old-Arg-II</a:t>
            </a:r>
            <a:r>
              <a:rPr lang="en-US" sz="1134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-/-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mice and subjected to immunoblotting analysis of </a:t>
            </a:r>
            <a:r>
              <a:rPr lang="en-US" sz="113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phospho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-ERK (p-ERK1/2), total ERK1/2, phosphor-JNK (p-JNK) and total JNK. β-actin was used as loading control. Raw 264.7 cells treated with or without 0.1ug/ml LPS for 15minutes were used as positive controls.  </a:t>
            </a:r>
            <a:r>
              <a:rPr lang="en-US" sz="113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11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Quantification of p-ERK1/2 and p-JNK was shown in bar graphs, n=4.</a:t>
            </a:r>
            <a:endParaRPr lang="fr-CH" sz="113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05197" y="3597639"/>
            <a:ext cx="4306337" cy="2856782"/>
            <a:chOff x="1228724" y="1141304"/>
            <a:chExt cx="4556543" cy="3022766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8724" y="2047384"/>
              <a:ext cx="3082820" cy="323373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28725" y="3489443"/>
              <a:ext cx="3088299" cy="256449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28725" y="1648209"/>
              <a:ext cx="3088298" cy="342530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8724" y="1166259"/>
              <a:ext cx="3088299" cy="428467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724" y="2919364"/>
              <a:ext cx="3088299" cy="505414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724" y="2434351"/>
              <a:ext cx="3088299" cy="421272"/>
            </a:xfrm>
            <a:prstGeom prst="rect">
              <a:avLst/>
            </a:prstGeom>
            <a:ln w="15875">
              <a:solidFill>
                <a:schemeClr val="tx1"/>
              </a:solidFill>
            </a:ln>
          </p:spPr>
        </p:pic>
        <p:sp>
          <p:nvSpPr>
            <p:cNvPr id="75" name="TextBox 74"/>
            <p:cNvSpPr txBox="1"/>
            <p:nvPr/>
          </p:nvSpPr>
          <p:spPr>
            <a:xfrm>
              <a:off x="1427607" y="3802470"/>
              <a:ext cx="811425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WT-Old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627586" y="3802459"/>
              <a:ext cx="826968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51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Arg-II</a:t>
              </a:r>
              <a:r>
                <a:rPr lang="fr-FR" sz="851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-/-</a:t>
              </a:r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-Old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H="1">
              <a:off x="2445740" y="1141304"/>
              <a:ext cx="20592" cy="2921413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364616" y="1683128"/>
              <a:ext cx="722166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ERK1/2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363468" y="1224519"/>
              <a:ext cx="1286736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p-ERK1/2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364616" y="2526976"/>
              <a:ext cx="1420651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p-JNK46/54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364616" y="3035990"/>
              <a:ext cx="1124523" cy="236238"/>
            </a:xfrm>
            <a:prstGeom prst="rect">
              <a:avLst/>
            </a:prstGeom>
            <a:noFill/>
            <a:ln w="158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JNK46/54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364616" y="2095749"/>
              <a:ext cx="740485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de-CH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sz="851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Actin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364616" y="3466969"/>
              <a:ext cx="740485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de-CH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fr-FR" sz="851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Actin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 flipH="1">
              <a:off x="3663403" y="1141309"/>
              <a:ext cx="18832" cy="3022761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297139" y="3772562"/>
              <a:ext cx="889968" cy="236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5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LPS 0.1ug/ml</a:t>
              </a:r>
              <a:endParaRPr lang="fr-CH" sz="85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049421" y="3690729"/>
              <a:ext cx="138190" cy="3746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70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fr-CH" sz="170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36057" y="3656750"/>
              <a:ext cx="138190" cy="37464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fr-FR" sz="1701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fr-CH" sz="1701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TextBox 148"/>
          <p:cNvSpPr txBox="1">
            <a:spLocks noChangeArrowheads="1"/>
          </p:cNvSpPr>
          <p:nvPr/>
        </p:nvSpPr>
        <p:spPr bwMode="auto">
          <a:xfrm>
            <a:off x="226349" y="3238465"/>
            <a:ext cx="409630" cy="32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zh-CN" sz="151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CH" altLang="zh-CN" sz="151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778261" y="6274391"/>
            <a:ext cx="1036651" cy="223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5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Raw264.7 </a:t>
            </a:r>
            <a:r>
              <a:rPr lang="fr-FR" sz="851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fr-CH" sz="85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534129" y="3740659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534129" y="3872688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3534129" y="4150398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3534129" y="4268024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534129" y="4929402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3534129" y="5133446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3534129" y="5384865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>
            <a:off x="3534129" y="5617716"/>
            <a:ext cx="98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8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UniversitÃ©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 Ji</dc:creator>
  <cp:lastModifiedBy>HUANG Ji</cp:lastModifiedBy>
  <cp:revision>3</cp:revision>
  <dcterms:created xsi:type="dcterms:W3CDTF">2020-03-09T17:42:38Z</dcterms:created>
  <dcterms:modified xsi:type="dcterms:W3CDTF">2020-03-10T16:02:55Z</dcterms:modified>
</cp:coreProperties>
</file>