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81" r:id="rId2"/>
    <p:sldId id="285" r:id="rId3"/>
    <p:sldId id="283" r:id="rId4"/>
    <p:sldId id="286" r:id="rId5"/>
    <p:sldId id="284" r:id="rId6"/>
    <p:sldId id="282" r:id="rId7"/>
    <p:sldId id="288" r:id="rId8"/>
    <p:sldId id="289" r:id="rId9"/>
    <p:sldId id="287" r:id="rId10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160" userDrawn="1">
          <p15:clr>
            <a:srgbClr val="A4A3A4"/>
          </p15:clr>
        </p15:guide>
        <p15:guide id="4" orient="horz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 A" initials="A" lastIdx="1" clrIdx="0">
    <p:extLst>
      <p:ext uri="{19B8F6BF-5375-455C-9EA6-DF929625EA0E}">
        <p15:presenceInfo xmlns:p15="http://schemas.microsoft.com/office/powerpoint/2012/main" userId="Author 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4"/>
    <p:restoredTop sz="99839" autoAdjust="0"/>
  </p:normalViewPr>
  <p:slideViewPr>
    <p:cSldViewPr snapToGrid="0" snapToObjects="1" showGuides="1">
      <p:cViewPr varScale="1">
        <p:scale>
          <a:sx n="95" d="100"/>
          <a:sy n="95" d="100"/>
        </p:scale>
        <p:origin x="3360" y="184"/>
      </p:cViewPr>
      <p:guideLst>
        <p:guide pos="2160"/>
        <p:guide orient="horz"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BEF3C-F1C3-834E-A6DF-7A89762306FA}" type="datetimeFigureOut">
              <a:rPr lang="en-US" smtClean="0"/>
              <a:t>4/23/20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847E-2C90-2842-B810-C83ACCA02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2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5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EDD2-3A50-EB4A-8605-FBCB834AECB0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98B7-BF66-674E-8FD3-F9BA50331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4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EDD2-3A50-EB4A-8605-FBCB834AECB0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98B7-BF66-674E-8FD3-F9BA50331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5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486836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486836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EDD2-3A50-EB4A-8605-FBCB834AECB0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98B7-BF66-674E-8FD3-F9BA50331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2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EDD2-3A50-EB4A-8605-FBCB834AECB0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98B7-BF66-674E-8FD3-F9BA50331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4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2279656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6119289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EDD2-3A50-EB4A-8605-FBCB834AECB0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98B7-BF66-674E-8FD3-F9BA50331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EDD2-3A50-EB4A-8605-FBCB834AECB0}" type="datetimeFigureOut">
              <a:rPr lang="en-US" smtClean="0"/>
              <a:t>4/23/20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98B7-BF66-674E-8FD3-F9BA50331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486838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2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2241552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EDD2-3A50-EB4A-8605-FBCB834AECB0}" type="datetimeFigureOut">
              <a:rPr lang="en-US" smtClean="0"/>
              <a:t>4/23/20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98B7-BF66-674E-8FD3-F9BA50331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8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EDD2-3A50-EB4A-8605-FBCB834AECB0}" type="datetimeFigureOut">
              <a:rPr lang="en-US" smtClean="0"/>
              <a:t>4/23/20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98B7-BF66-674E-8FD3-F9BA50331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EDD2-3A50-EB4A-8605-FBCB834AECB0}" type="datetimeFigureOut">
              <a:rPr lang="en-US" smtClean="0"/>
              <a:t>4/23/20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98B7-BF66-674E-8FD3-F9BA50331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0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5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EDD2-3A50-EB4A-8605-FBCB834AECB0}" type="datetimeFigureOut">
              <a:rPr lang="en-US" smtClean="0"/>
              <a:t>4/23/20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98B7-BF66-674E-8FD3-F9BA50331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4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5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EDD2-3A50-EB4A-8605-FBCB834AECB0}" type="datetimeFigureOut">
              <a:rPr lang="en-US" smtClean="0"/>
              <a:t>4/23/20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98B7-BF66-674E-8FD3-F9BA50331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5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EDD2-3A50-EB4A-8605-FBCB834AECB0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F98B7-BF66-674E-8FD3-F9BA50331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8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0559" y="149903"/>
            <a:ext cx="1938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/>
                <a:cs typeface="Arial"/>
              </a:rPr>
              <a:t>Supplementary Figure 1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41" name="Rectangle 38">
            <a:extLst>
              <a:ext uri="{FF2B5EF4-FFF2-40B4-BE49-F238E27FC236}">
                <a16:creationId xmlns:a16="http://schemas.microsoft.com/office/drawing/2014/main" id="{5E856B5B-2193-4D4D-9FBC-EC441093C350}"/>
              </a:ext>
            </a:extLst>
          </p:cNvPr>
          <p:cNvSpPr/>
          <p:nvPr/>
        </p:nvSpPr>
        <p:spPr>
          <a:xfrm>
            <a:off x="283406" y="376834"/>
            <a:ext cx="35137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>
                <a:latin typeface="Helvetica Neue" charset="0"/>
                <a:ea typeface="Helvetica Neue" charset="0"/>
                <a:cs typeface="Helvetica Neue" charset="0"/>
              </a:rPr>
              <a:t>A</a:t>
            </a:r>
          </a:p>
        </p:txBody>
      </p:sp>
      <p:sp>
        <p:nvSpPr>
          <p:cNvPr id="42" name="Rectangle 38">
            <a:extLst>
              <a:ext uri="{FF2B5EF4-FFF2-40B4-BE49-F238E27FC236}">
                <a16:creationId xmlns:a16="http://schemas.microsoft.com/office/drawing/2014/main" id="{160CC3B0-F4CE-C94B-8A86-B1642A99ED65}"/>
              </a:ext>
            </a:extLst>
          </p:cNvPr>
          <p:cNvSpPr/>
          <p:nvPr/>
        </p:nvSpPr>
        <p:spPr>
          <a:xfrm>
            <a:off x="3500007" y="376834"/>
            <a:ext cx="346570" cy="412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>
                <a:latin typeface="Helvetica Neue" charset="0"/>
                <a:ea typeface="Helvetica Neue" charset="0"/>
                <a:cs typeface="Helvetica Neue" charset="0"/>
              </a:rPr>
              <a:t>B</a:t>
            </a:r>
          </a:p>
        </p:txBody>
      </p:sp>
      <p:sp>
        <p:nvSpPr>
          <p:cNvPr id="12" name="Rectangle 38">
            <a:extLst>
              <a:ext uri="{FF2B5EF4-FFF2-40B4-BE49-F238E27FC236}">
                <a16:creationId xmlns:a16="http://schemas.microsoft.com/office/drawing/2014/main" id="{16385AF0-4A42-8C4F-B0EB-0E56F37E7441}"/>
              </a:ext>
            </a:extLst>
          </p:cNvPr>
          <p:cNvSpPr/>
          <p:nvPr/>
        </p:nvSpPr>
        <p:spPr>
          <a:xfrm>
            <a:off x="283406" y="376834"/>
            <a:ext cx="35137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>
                <a:latin typeface="Helvetica Neue" charset="0"/>
                <a:ea typeface="Helvetica Neue" charset="0"/>
                <a:cs typeface="Helvetica Neue" charset="0"/>
              </a:rPr>
              <a:t>A</a:t>
            </a:r>
          </a:p>
        </p:txBody>
      </p:sp>
      <p:sp>
        <p:nvSpPr>
          <p:cNvPr id="13" name="Rectangle 38">
            <a:extLst>
              <a:ext uri="{FF2B5EF4-FFF2-40B4-BE49-F238E27FC236}">
                <a16:creationId xmlns:a16="http://schemas.microsoft.com/office/drawing/2014/main" id="{7B7D09AC-EB5F-544B-B619-AEDCEAC55F79}"/>
              </a:ext>
            </a:extLst>
          </p:cNvPr>
          <p:cNvSpPr/>
          <p:nvPr/>
        </p:nvSpPr>
        <p:spPr>
          <a:xfrm>
            <a:off x="3500007" y="376834"/>
            <a:ext cx="346570" cy="412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>
                <a:latin typeface="Helvetica Neue" charset="0"/>
                <a:ea typeface="Helvetica Neue" charset="0"/>
                <a:cs typeface="Helvetica Neue" charset="0"/>
              </a:rPr>
              <a:t>B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F250C16D-E589-2048-B215-97D6DAE663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53" t="26014" r="27453" b="22140"/>
          <a:stretch/>
        </p:blipFill>
        <p:spPr>
          <a:xfrm>
            <a:off x="3706877" y="825500"/>
            <a:ext cx="2844800" cy="304800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406323F-70B1-134A-B04E-C76D865AA58C}"/>
              </a:ext>
            </a:extLst>
          </p:cNvPr>
          <p:cNvSpPr txBox="1"/>
          <p:nvPr/>
        </p:nvSpPr>
        <p:spPr>
          <a:xfrm>
            <a:off x="3221044" y="764616"/>
            <a:ext cx="165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T2WI</a:t>
            </a:r>
            <a:endParaRPr kumimoji="1" lang="ja-JP" altLang="en-US" sz="20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18" name="TextBox 32">
            <a:extLst>
              <a:ext uri="{FF2B5EF4-FFF2-40B4-BE49-F238E27FC236}">
                <a16:creationId xmlns:a16="http://schemas.microsoft.com/office/drawing/2014/main" id="{8A88EA50-EC58-154D-BDCF-ADBC7E20D9CE}"/>
              </a:ext>
            </a:extLst>
          </p:cNvPr>
          <p:cNvSpPr txBox="1"/>
          <p:nvPr/>
        </p:nvSpPr>
        <p:spPr>
          <a:xfrm>
            <a:off x="283406" y="3866611"/>
            <a:ext cx="6300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S1: </a:t>
            </a:r>
            <a:r>
              <a:rPr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Brain magnetic resonance images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ventriculomegaly. A.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Axial T1-weighted image 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ventriculomegaly (FH: frontal horn, OH: occipital horn).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Axial T2-weighted image with 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ventriculomegaly. Ventriculomegaly was defined as frontal and occipital horn ratio greater than 0.4.</a:t>
            </a:r>
            <a:r>
              <a:rPr lang="ja-JP" altLang="ja-JP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FDA9CF8E-EE36-074B-914B-CD35BEF76C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93" r="6537" b="7750"/>
          <a:stretch/>
        </p:blipFill>
        <p:spPr>
          <a:xfrm>
            <a:off x="459095" y="825499"/>
            <a:ext cx="2850129" cy="3048001"/>
          </a:xfrm>
          <a:prstGeom prst="rect">
            <a:avLst/>
          </a:prstGeom>
        </p:spPr>
      </p:pic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1D02AB95-38B2-B34D-9038-25BB2CD9D85F}"/>
              </a:ext>
            </a:extLst>
          </p:cNvPr>
          <p:cNvCxnSpPr>
            <a:cxnSpLocks/>
          </p:cNvCxnSpPr>
          <p:nvPr/>
        </p:nvCxnSpPr>
        <p:spPr>
          <a:xfrm>
            <a:off x="1379916" y="1833574"/>
            <a:ext cx="900000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5850B323-1802-0448-B58C-FDC7C599FE9C}"/>
              </a:ext>
            </a:extLst>
          </p:cNvPr>
          <p:cNvCxnSpPr>
            <a:cxnSpLocks/>
          </p:cNvCxnSpPr>
          <p:nvPr/>
        </p:nvCxnSpPr>
        <p:spPr>
          <a:xfrm>
            <a:off x="1263374" y="2839862"/>
            <a:ext cx="1152000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A364FFC-082E-DF41-8ABD-04378C09C2AD}"/>
              </a:ext>
            </a:extLst>
          </p:cNvPr>
          <p:cNvSpPr txBox="1"/>
          <p:nvPr/>
        </p:nvSpPr>
        <p:spPr>
          <a:xfrm>
            <a:off x="0" y="815416"/>
            <a:ext cx="165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T1WI</a:t>
            </a:r>
            <a:endParaRPr kumimoji="1" lang="ja-JP" altLang="en-US" sz="20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125B8FC-AB88-A943-8B82-379795DE890C}"/>
              </a:ext>
            </a:extLst>
          </p:cNvPr>
          <p:cNvSpPr txBox="1"/>
          <p:nvPr/>
        </p:nvSpPr>
        <p:spPr>
          <a:xfrm>
            <a:off x="1283888" y="1566028"/>
            <a:ext cx="1092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FH</a:t>
            </a:r>
            <a:endParaRPr kumimoji="1" lang="ja-JP" altLang="en-US" sz="14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62286A0-0BC0-5846-A54F-3F80EB48654E}"/>
              </a:ext>
            </a:extLst>
          </p:cNvPr>
          <p:cNvSpPr txBox="1"/>
          <p:nvPr/>
        </p:nvSpPr>
        <p:spPr>
          <a:xfrm>
            <a:off x="1293346" y="2805473"/>
            <a:ext cx="1092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OH</a:t>
            </a:r>
            <a:endParaRPr kumimoji="1" lang="ja-JP" altLang="en-US" sz="14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796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0559" y="149903"/>
            <a:ext cx="1938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/>
                <a:cs typeface="Arial"/>
              </a:rPr>
              <a:t>Supplementary Figure 2</a:t>
            </a:r>
            <a:endParaRPr lang="en-US" sz="1200" dirty="0">
              <a:latin typeface="Arial"/>
              <a:cs typeface="Arial"/>
            </a:endParaRPr>
          </a:p>
        </p:txBody>
      </p:sp>
      <p:pic>
        <p:nvPicPr>
          <p:cNvPr id="33" name="Picture 5">
            <a:extLst>
              <a:ext uri="{FF2B5EF4-FFF2-40B4-BE49-F238E27FC236}">
                <a16:creationId xmlns:a16="http://schemas.microsoft.com/office/drawing/2014/main" id="{D6990797-3DCC-064F-8EA8-C4C85F253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51" y="815416"/>
            <a:ext cx="2716306" cy="293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>
            <a:extLst>
              <a:ext uri="{FF2B5EF4-FFF2-40B4-BE49-F238E27FC236}">
                <a16:creationId xmlns:a16="http://schemas.microsoft.com/office/drawing/2014/main" id="{3874A0CD-986A-5E4D-8541-897A9370E2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9"/>
          <a:stretch/>
        </p:blipFill>
        <p:spPr bwMode="auto">
          <a:xfrm>
            <a:off x="3740250" y="815416"/>
            <a:ext cx="2615726" cy="292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上矢印 34">
            <a:extLst>
              <a:ext uri="{FF2B5EF4-FFF2-40B4-BE49-F238E27FC236}">
                <a16:creationId xmlns:a16="http://schemas.microsoft.com/office/drawing/2014/main" id="{083E4843-1DDB-EA4D-8B43-27B209687979}"/>
              </a:ext>
            </a:extLst>
          </p:cNvPr>
          <p:cNvSpPr/>
          <p:nvPr/>
        </p:nvSpPr>
        <p:spPr>
          <a:xfrm rot="16200000">
            <a:off x="2239040" y="3188053"/>
            <a:ext cx="265964" cy="37996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36" name="上矢印 35">
            <a:extLst>
              <a:ext uri="{FF2B5EF4-FFF2-40B4-BE49-F238E27FC236}">
                <a16:creationId xmlns:a16="http://schemas.microsoft.com/office/drawing/2014/main" id="{375FE61E-D357-004F-94B3-DA9195341939}"/>
              </a:ext>
            </a:extLst>
          </p:cNvPr>
          <p:cNvSpPr/>
          <p:nvPr/>
        </p:nvSpPr>
        <p:spPr>
          <a:xfrm rot="16200000">
            <a:off x="5591343" y="3188053"/>
            <a:ext cx="265964" cy="37996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48D3F47-C1AC-F448-BB74-EFC6EBD9B792}"/>
              </a:ext>
            </a:extLst>
          </p:cNvPr>
          <p:cNvSpPr txBox="1"/>
          <p:nvPr/>
        </p:nvSpPr>
        <p:spPr>
          <a:xfrm>
            <a:off x="3283050" y="815416"/>
            <a:ext cx="165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T2WI</a:t>
            </a:r>
            <a:endParaRPr kumimoji="1" lang="ja-JP" altLang="en-US" sz="20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42E7677-B6CF-2941-8D63-A774903D26CB}"/>
              </a:ext>
            </a:extLst>
          </p:cNvPr>
          <p:cNvSpPr txBox="1"/>
          <p:nvPr/>
        </p:nvSpPr>
        <p:spPr>
          <a:xfrm>
            <a:off x="0" y="815416"/>
            <a:ext cx="165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T1WI</a:t>
            </a:r>
            <a:endParaRPr kumimoji="1" lang="ja-JP" altLang="en-US" sz="20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21" name="Rectangle 38">
            <a:extLst>
              <a:ext uri="{FF2B5EF4-FFF2-40B4-BE49-F238E27FC236}">
                <a16:creationId xmlns:a16="http://schemas.microsoft.com/office/drawing/2014/main" id="{8CF7B0D1-A09F-AE4A-862E-E00C24499D19}"/>
              </a:ext>
            </a:extLst>
          </p:cNvPr>
          <p:cNvSpPr/>
          <p:nvPr/>
        </p:nvSpPr>
        <p:spPr>
          <a:xfrm>
            <a:off x="283406" y="376834"/>
            <a:ext cx="35137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>
                <a:latin typeface="Helvetica Neue" charset="0"/>
                <a:ea typeface="Helvetica Neue" charset="0"/>
                <a:cs typeface="Helvetica Neue" charset="0"/>
              </a:rPr>
              <a:t>A</a:t>
            </a:r>
          </a:p>
        </p:txBody>
      </p:sp>
      <p:sp>
        <p:nvSpPr>
          <p:cNvPr id="22" name="Rectangle 38">
            <a:extLst>
              <a:ext uri="{FF2B5EF4-FFF2-40B4-BE49-F238E27FC236}">
                <a16:creationId xmlns:a16="http://schemas.microsoft.com/office/drawing/2014/main" id="{37EE61DB-CBFF-394F-BA55-F17584B9C16B}"/>
              </a:ext>
            </a:extLst>
          </p:cNvPr>
          <p:cNvSpPr/>
          <p:nvPr/>
        </p:nvSpPr>
        <p:spPr>
          <a:xfrm>
            <a:off x="3500007" y="376834"/>
            <a:ext cx="346570" cy="412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>
                <a:latin typeface="Helvetica Neue" charset="0"/>
                <a:ea typeface="Helvetica Neue" charset="0"/>
                <a:cs typeface="Helvetica Neue" charset="0"/>
              </a:rPr>
              <a:t>B</a:t>
            </a:r>
          </a:p>
        </p:txBody>
      </p:sp>
      <p:sp>
        <p:nvSpPr>
          <p:cNvPr id="12" name="TextBox 32">
            <a:extLst>
              <a:ext uri="{FF2B5EF4-FFF2-40B4-BE49-F238E27FC236}">
                <a16:creationId xmlns:a16="http://schemas.microsoft.com/office/drawing/2014/main" id="{3BC9DAB5-2C7B-0E42-B77B-8A8B13567852}"/>
              </a:ext>
            </a:extLst>
          </p:cNvPr>
          <p:cNvSpPr txBox="1"/>
          <p:nvPr/>
        </p:nvSpPr>
        <p:spPr>
          <a:xfrm>
            <a:off x="283406" y="3799376"/>
            <a:ext cx="6300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S2: </a:t>
            </a:r>
            <a:r>
              <a:rPr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Brain magnetic resonance images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periventricular cysts. A.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Axial T1-weighted image 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periventricular cysts (white arrowheads).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Axial T2-weighted image with 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periventricular cysts (white arrowheads). Periventricular cysts were defined as parenchymal round lesions close to the ventricle lining with a cerebrospinal fluid-like signal.</a:t>
            </a:r>
            <a:r>
              <a:rPr lang="ja-JP" altLang="ja-JP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91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F76B61D-16AF-964F-85AB-BA5B6C5CF6B9}"/>
              </a:ext>
            </a:extLst>
          </p:cNvPr>
          <p:cNvSpPr txBox="1"/>
          <p:nvPr/>
        </p:nvSpPr>
        <p:spPr>
          <a:xfrm>
            <a:off x="1667951" y="547925"/>
            <a:ext cx="165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T2WI</a:t>
            </a:r>
            <a:endParaRPr kumimoji="1" lang="ja-JP" altLang="en-US" sz="20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1F0C0821-F639-6C42-8B63-3D99E6E3E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350" y="608034"/>
            <a:ext cx="2958825" cy="331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上矢印 29">
            <a:extLst>
              <a:ext uri="{FF2B5EF4-FFF2-40B4-BE49-F238E27FC236}">
                <a16:creationId xmlns:a16="http://schemas.microsoft.com/office/drawing/2014/main" id="{B0BCBF0F-191A-C24C-BB57-4EF457F1CC97}"/>
              </a:ext>
            </a:extLst>
          </p:cNvPr>
          <p:cNvSpPr/>
          <p:nvPr/>
        </p:nvSpPr>
        <p:spPr>
          <a:xfrm rot="16200000">
            <a:off x="3245270" y="2367488"/>
            <a:ext cx="265964" cy="37996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673E454-E8D3-3E42-9BDD-9A65E6CADF14}"/>
              </a:ext>
            </a:extLst>
          </p:cNvPr>
          <p:cNvSpPr txBox="1"/>
          <p:nvPr/>
        </p:nvSpPr>
        <p:spPr>
          <a:xfrm>
            <a:off x="1530828" y="592314"/>
            <a:ext cx="165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T2WI</a:t>
            </a:r>
            <a:endParaRPr kumimoji="1" lang="ja-JP" altLang="en-US" sz="20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37" name="TextBox 5">
            <a:extLst>
              <a:ext uri="{FF2B5EF4-FFF2-40B4-BE49-F238E27FC236}">
                <a16:creationId xmlns:a16="http://schemas.microsoft.com/office/drawing/2014/main" id="{7216F49C-F855-D24B-9A2E-BAB6A9E19087}"/>
              </a:ext>
            </a:extLst>
          </p:cNvPr>
          <p:cNvSpPr txBox="1"/>
          <p:nvPr/>
        </p:nvSpPr>
        <p:spPr>
          <a:xfrm>
            <a:off x="62534" y="163350"/>
            <a:ext cx="1938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/>
                <a:cs typeface="Arial"/>
              </a:rPr>
              <a:t>Supplementary Figure 3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9" name="TextBox 32">
            <a:extLst>
              <a:ext uri="{FF2B5EF4-FFF2-40B4-BE49-F238E27FC236}">
                <a16:creationId xmlns:a16="http://schemas.microsoft.com/office/drawing/2014/main" id="{9168384B-2910-E642-8F8B-3A1E7054C437}"/>
              </a:ext>
            </a:extLst>
          </p:cNvPr>
          <p:cNvSpPr txBox="1"/>
          <p:nvPr/>
        </p:nvSpPr>
        <p:spPr>
          <a:xfrm>
            <a:off x="283405" y="3986650"/>
            <a:ext cx="6300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S3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Brain magnetic resonance images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hippocampal dysplasia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Coronal T2-weighted image 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hippocampal dysplasia (white arrowheads).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ippocampal dysplasia was defined as incomplete rotation of the hippocampal formation.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026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0559" y="149903"/>
            <a:ext cx="1938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/>
                <a:cs typeface="Arial"/>
              </a:rPr>
              <a:t>Supplementary Figure 4</a:t>
            </a:r>
            <a:endParaRPr lang="en-US" sz="1200" dirty="0">
              <a:latin typeface="Arial"/>
              <a:cs typeface="Arial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6D91678-F7A9-0F4E-9782-77E1077AF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8" y="875103"/>
            <a:ext cx="3020244" cy="27988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7A0A694-1C52-614B-850D-AE7A53572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8" t="37771" r="35593" b="36483"/>
          <a:stretch/>
        </p:blipFill>
        <p:spPr bwMode="auto">
          <a:xfrm>
            <a:off x="344332" y="875103"/>
            <a:ext cx="2923303" cy="27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上矢印 7">
            <a:extLst>
              <a:ext uri="{FF2B5EF4-FFF2-40B4-BE49-F238E27FC236}">
                <a16:creationId xmlns:a16="http://schemas.microsoft.com/office/drawing/2014/main" id="{53C8CAFC-CDC7-1641-AEE0-AA0C955046A5}"/>
              </a:ext>
            </a:extLst>
          </p:cNvPr>
          <p:cNvSpPr/>
          <p:nvPr/>
        </p:nvSpPr>
        <p:spPr>
          <a:xfrm>
            <a:off x="1562836" y="3141751"/>
            <a:ext cx="265964" cy="37996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EB3FDF2-D887-314B-B2FF-72E5EF2B0B94}"/>
              </a:ext>
            </a:extLst>
          </p:cNvPr>
          <p:cNvSpPr txBox="1"/>
          <p:nvPr/>
        </p:nvSpPr>
        <p:spPr>
          <a:xfrm>
            <a:off x="-94608" y="863641"/>
            <a:ext cx="165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T1WI</a:t>
            </a:r>
            <a:endParaRPr kumimoji="1" lang="ja-JP" altLang="en-US" sz="20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12" name="上矢印 11">
            <a:extLst>
              <a:ext uri="{FF2B5EF4-FFF2-40B4-BE49-F238E27FC236}">
                <a16:creationId xmlns:a16="http://schemas.microsoft.com/office/drawing/2014/main" id="{23786C8C-75B1-BB4C-9D85-BB06406787B1}"/>
              </a:ext>
            </a:extLst>
          </p:cNvPr>
          <p:cNvSpPr/>
          <p:nvPr/>
        </p:nvSpPr>
        <p:spPr>
          <a:xfrm>
            <a:off x="5645041" y="2951771"/>
            <a:ext cx="265964" cy="37996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297C985-DB71-194D-9CDD-A94F42AB19A6}"/>
              </a:ext>
            </a:extLst>
          </p:cNvPr>
          <p:cNvSpPr txBox="1"/>
          <p:nvPr/>
        </p:nvSpPr>
        <p:spPr>
          <a:xfrm>
            <a:off x="3150616" y="863641"/>
            <a:ext cx="165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T1WI</a:t>
            </a:r>
            <a:endParaRPr kumimoji="1" lang="ja-JP" altLang="en-US" sz="20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40" name="TextBox 32">
            <a:extLst>
              <a:ext uri="{FF2B5EF4-FFF2-40B4-BE49-F238E27FC236}">
                <a16:creationId xmlns:a16="http://schemas.microsoft.com/office/drawing/2014/main" id="{E8653EC7-DE47-1B4E-AF7D-C848CEA19EE4}"/>
              </a:ext>
            </a:extLst>
          </p:cNvPr>
          <p:cNvSpPr txBox="1"/>
          <p:nvPr/>
        </p:nvSpPr>
        <p:spPr>
          <a:xfrm>
            <a:off x="283406" y="3799376"/>
            <a:ext cx="6300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S4: Brain </a:t>
            </a:r>
            <a:r>
              <a:rPr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resonance images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cerebellar hypoplasia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Axial T1-weighted image 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cerebellar hypoplasia (white arrowheads).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Sagittal T1-weighted image with cerebellar hypoplasia (white arrowheads). C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erebellar hypoplasia was defined as marked reduction in size with reduced number of folia.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38">
            <a:extLst>
              <a:ext uri="{FF2B5EF4-FFF2-40B4-BE49-F238E27FC236}">
                <a16:creationId xmlns:a16="http://schemas.microsoft.com/office/drawing/2014/main" id="{5E856B5B-2193-4D4D-9FBC-EC441093C350}"/>
              </a:ext>
            </a:extLst>
          </p:cNvPr>
          <p:cNvSpPr/>
          <p:nvPr/>
        </p:nvSpPr>
        <p:spPr>
          <a:xfrm>
            <a:off x="283406" y="376834"/>
            <a:ext cx="35137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>
                <a:latin typeface="Helvetica Neue" charset="0"/>
                <a:ea typeface="Helvetica Neue" charset="0"/>
                <a:cs typeface="Helvetica Neue" charset="0"/>
              </a:rPr>
              <a:t>A</a:t>
            </a:r>
          </a:p>
        </p:txBody>
      </p:sp>
      <p:sp>
        <p:nvSpPr>
          <p:cNvPr id="42" name="Rectangle 38">
            <a:extLst>
              <a:ext uri="{FF2B5EF4-FFF2-40B4-BE49-F238E27FC236}">
                <a16:creationId xmlns:a16="http://schemas.microsoft.com/office/drawing/2014/main" id="{160CC3B0-F4CE-C94B-8A86-B1642A99ED65}"/>
              </a:ext>
            </a:extLst>
          </p:cNvPr>
          <p:cNvSpPr/>
          <p:nvPr/>
        </p:nvSpPr>
        <p:spPr>
          <a:xfrm>
            <a:off x="3500007" y="376834"/>
            <a:ext cx="346570" cy="412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>
                <a:latin typeface="Helvetica Neue" charset="0"/>
                <a:ea typeface="Helvetica Neue" charset="0"/>
                <a:cs typeface="Helvetica Neue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47581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2534" y="163350"/>
            <a:ext cx="1938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/>
                <a:cs typeface="Arial"/>
              </a:rPr>
              <a:t>Supplementary Figure 5</a:t>
            </a:r>
            <a:endParaRPr lang="en-US" sz="1200" dirty="0">
              <a:latin typeface="Arial"/>
              <a:cs typeface="Arial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D391952-C3AA-724C-A75F-575C619A8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9" y="803086"/>
            <a:ext cx="2923303" cy="270896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4996939-FD60-FE4B-8D18-CFCE7A5CF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575" y="803086"/>
            <a:ext cx="2923302" cy="2708967"/>
          </a:xfrm>
          <a:prstGeom prst="rect">
            <a:avLst/>
          </a:prstGeom>
        </p:spPr>
      </p:pic>
      <p:sp>
        <p:nvSpPr>
          <p:cNvPr id="16" name="上矢印 15">
            <a:extLst>
              <a:ext uri="{FF2B5EF4-FFF2-40B4-BE49-F238E27FC236}">
                <a16:creationId xmlns:a16="http://schemas.microsoft.com/office/drawing/2014/main" id="{6FA877F6-0CC0-6448-85D5-51213EF240F6}"/>
              </a:ext>
            </a:extLst>
          </p:cNvPr>
          <p:cNvSpPr/>
          <p:nvPr/>
        </p:nvSpPr>
        <p:spPr>
          <a:xfrm rot="16200000">
            <a:off x="2912340" y="1811620"/>
            <a:ext cx="265964" cy="37996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7" name="上矢印 16">
            <a:extLst>
              <a:ext uri="{FF2B5EF4-FFF2-40B4-BE49-F238E27FC236}">
                <a16:creationId xmlns:a16="http://schemas.microsoft.com/office/drawing/2014/main" id="{DFD6A383-F079-4B40-B3C2-D2F0DAC9588D}"/>
              </a:ext>
            </a:extLst>
          </p:cNvPr>
          <p:cNvSpPr/>
          <p:nvPr/>
        </p:nvSpPr>
        <p:spPr>
          <a:xfrm rot="16200000">
            <a:off x="6199472" y="1941111"/>
            <a:ext cx="265964" cy="37996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EFAB796-A692-9743-99E8-BAD2197FC220}"/>
              </a:ext>
            </a:extLst>
          </p:cNvPr>
          <p:cNvSpPr txBox="1"/>
          <p:nvPr/>
        </p:nvSpPr>
        <p:spPr>
          <a:xfrm>
            <a:off x="-96010" y="789639"/>
            <a:ext cx="165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T1WI</a:t>
            </a:r>
            <a:endParaRPr kumimoji="1" lang="ja-JP" altLang="en-US" sz="20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6B00D41-9E71-FF42-9A1E-373F12CED0E9}"/>
              </a:ext>
            </a:extLst>
          </p:cNvPr>
          <p:cNvSpPr txBox="1"/>
          <p:nvPr/>
        </p:nvSpPr>
        <p:spPr>
          <a:xfrm>
            <a:off x="3164063" y="803086"/>
            <a:ext cx="165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T1WI</a:t>
            </a:r>
            <a:endParaRPr kumimoji="1" lang="ja-JP" altLang="en-US" sz="20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24" name="Rectangle 38">
            <a:extLst>
              <a:ext uri="{FF2B5EF4-FFF2-40B4-BE49-F238E27FC236}">
                <a16:creationId xmlns:a16="http://schemas.microsoft.com/office/drawing/2014/main" id="{A52B42A7-CEBA-7046-B3DF-BB18EE81EA82}"/>
              </a:ext>
            </a:extLst>
          </p:cNvPr>
          <p:cNvSpPr/>
          <p:nvPr/>
        </p:nvSpPr>
        <p:spPr>
          <a:xfrm>
            <a:off x="283406" y="376834"/>
            <a:ext cx="35137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>
                <a:latin typeface="Helvetica Neue" charset="0"/>
                <a:ea typeface="Helvetica Neue" charset="0"/>
                <a:cs typeface="Helvetica Neue" charset="0"/>
              </a:rPr>
              <a:t>A</a:t>
            </a:r>
          </a:p>
        </p:txBody>
      </p:sp>
      <p:sp>
        <p:nvSpPr>
          <p:cNvPr id="25" name="Rectangle 38">
            <a:extLst>
              <a:ext uri="{FF2B5EF4-FFF2-40B4-BE49-F238E27FC236}">
                <a16:creationId xmlns:a16="http://schemas.microsoft.com/office/drawing/2014/main" id="{3155BE1F-0ACF-394A-BEE0-0303FCEDF19B}"/>
              </a:ext>
            </a:extLst>
          </p:cNvPr>
          <p:cNvSpPr/>
          <p:nvPr/>
        </p:nvSpPr>
        <p:spPr>
          <a:xfrm>
            <a:off x="3500007" y="376834"/>
            <a:ext cx="346570" cy="412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>
                <a:latin typeface="Helvetica Neue" charset="0"/>
                <a:ea typeface="Helvetica Neue" charset="0"/>
                <a:cs typeface="Helvetica Neue" charset="0"/>
              </a:rPr>
              <a:t>B</a:t>
            </a:r>
          </a:p>
        </p:txBody>
      </p:sp>
      <p:sp>
        <p:nvSpPr>
          <p:cNvPr id="12" name="TextBox 32">
            <a:extLst>
              <a:ext uri="{FF2B5EF4-FFF2-40B4-BE49-F238E27FC236}">
                <a16:creationId xmlns:a16="http://schemas.microsoft.com/office/drawing/2014/main" id="{9D3F388C-D29D-D046-8D62-689ACD9C77FF}"/>
              </a:ext>
            </a:extLst>
          </p:cNvPr>
          <p:cNvSpPr txBox="1"/>
          <p:nvPr/>
        </p:nvSpPr>
        <p:spPr>
          <a:xfrm>
            <a:off x="283406" y="3799376"/>
            <a:ext cx="6300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S5: </a:t>
            </a:r>
            <a:r>
              <a:rPr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Brain magnetic resonance images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migration disorders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Axial T1-weighted image 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polymicrogyria</a:t>
            </a:r>
            <a:r>
              <a:rPr lang="ja-JP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(white arrowheads).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Axial T1-weighted image with 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pachygyria</a:t>
            </a:r>
            <a:r>
              <a:rPr lang="ja-JP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(white arrowheads). M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igration disorders were defined as presence of polymicrogyria, pachygyria, or lissencephaly.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154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7">
            <a:extLst>
              <a:ext uri="{FF2B5EF4-FFF2-40B4-BE49-F238E27FC236}">
                <a16:creationId xmlns:a16="http://schemas.microsoft.com/office/drawing/2014/main" id="{F6FF70ED-186F-C64F-83F4-A6A811E73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1" b="4950"/>
          <a:stretch/>
        </p:blipFill>
        <p:spPr bwMode="auto">
          <a:xfrm>
            <a:off x="461077" y="853676"/>
            <a:ext cx="2644990" cy="28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246E1E2B-3D6C-A043-A69C-4D376DDCF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" t="2814" b="5518"/>
          <a:stretch/>
        </p:blipFill>
        <p:spPr bwMode="auto">
          <a:xfrm>
            <a:off x="3715871" y="849748"/>
            <a:ext cx="2630222" cy="289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上矢印 22">
            <a:extLst>
              <a:ext uri="{FF2B5EF4-FFF2-40B4-BE49-F238E27FC236}">
                <a16:creationId xmlns:a16="http://schemas.microsoft.com/office/drawing/2014/main" id="{9289FF08-5F8C-4345-89BC-487D7C81827F}"/>
              </a:ext>
            </a:extLst>
          </p:cNvPr>
          <p:cNvSpPr/>
          <p:nvPr/>
        </p:nvSpPr>
        <p:spPr>
          <a:xfrm rot="7693252">
            <a:off x="907438" y="1084596"/>
            <a:ext cx="265964" cy="37996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24" name="上矢印 23">
            <a:extLst>
              <a:ext uri="{FF2B5EF4-FFF2-40B4-BE49-F238E27FC236}">
                <a16:creationId xmlns:a16="http://schemas.microsoft.com/office/drawing/2014/main" id="{B21A2119-D2F6-B94C-90E8-42CF0E469267}"/>
              </a:ext>
            </a:extLst>
          </p:cNvPr>
          <p:cNvSpPr/>
          <p:nvPr/>
        </p:nvSpPr>
        <p:spPr>
          <a:xfrm rot="12860657">
            <a:off x="2189392" y="1074727"/>
            <a:ext cx="265964" cy="37996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25" name="上矢印 24">
            <a:extLst>
              <a:ext uri="{FF2B5EF4-FFF2-40B4-BE49-F238E27FC236}">
                <a16:creationId xmlns:a16="http://schemas.microsoft.com/office/drawing/2014/main" id="{44F395BE-6859-D845-9B33-CFEB0EB1D871}"/>
              </a:ext>
            </a:extLst>
          </p:cNvPr>
          <p:cNvSpPr/>
          <p:nvPr/>
        </p:nvSpPr>
        <p:spPr>
          <a:xfrm rot="2688365">
            <a:off x="1138968" y="2998562"/>
            <a:ext cx="265964" cy="37996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26" name="上矢印 25">
            <a:extLst>
              <a:ext uri="{FF2B5EF4-FFF2-40B4-BE49-F238E27FC236}">
                <a16:creationId xmlns:a16="http://schemas.microsoft.com/office/drawing/2014/main" id="{861288F4-0CF7-444E-AFC4-2D153F2BFBF2}"/>
              </a:ext>
            </a:extLst>
          </p:cNvPr>
          <p:cNvSpPr/>
          <p:nvPr/>
        </p:nvSpPr>
        <p:spPr>
          <a:xfrm rot="18448001">
            <a:off x="2454820" y="3010121"/>
            <a:ext cx="265964" cy="37996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27" name="上矢印 26">
            <a:extLst>
              <a:ext uri="{FF2B5EF4-FFF2-40B4-BE49-F238E27FC236}">
                <a16:creationId xmlns:a16="http://schemas.microsoft.com/office/drawing/2014/main" id="{8DAFCC4A-894A-9F42-9373-0FBB1F9F932A}"/>
              </a:ext>
            </a:extLst>
          </p:cNvPr>
          <p:cNvSpPr/>
          <p:nvPr/>
        </p:nvSpPr>
        <p:spPr>
          <a:xfrm rot="7693252">
            <a:off x="4152662" y="1169761"/>
            <a:ext cx="265964" cy="37996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28" name="上矢印 27">
            <a:extLst>
              <a:ext uri="{FF2B5EF4-FFF2-40B4-BE49-F238E27FC236}">
                <a16:creationId xmlns:a16="http://schemas.microsoft.com/office/drawing/2014/main" id="{9BF8220B-B6D4-184B-B563-7AF376ED3231}"/>
              </a:ext>
            </a:extLst>
          </p:cNvPr>
          <p:cNvSpPr/>
          <p:nvPr/>
        </p:nvSpPr>
        <p:spPr>
          <a:xfrm rot="12860657">
            <a:off x="5434616" y="1159892"/>
            <a:ext cx="265964" cy="37996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29" name="上矢印 28">
            <a:extLst>
              <a:ext uri="{FF2B5EF4-FFF2-40B4-BE49-F238E27FC236}">
                <a16:creationId xmlns:a16="http://schemas.microsoft.com/office/drawing/2014/main" id="{C7F10586-5205-A540-BF12-F02AD0271BF2}"/>
              </a:ext>
            </a:extLst>
          </p:cNvPr>
          <p:cNvSpPr/>
          <p:nvPr/>
        </p:nvSpPr>
        <p:spPr>
          <a:xfrm rot="2688365">
            <a:off x="4384192" y="3083727"/>
            <a:ext cx="265964" cy="37996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30" name="上矢印 29">
            <a:extLst>
              <a:ext uri="{FF2B5EF4-FFF2-40B4-BE49-F238E27FC236}">
                <a16:creationId xmlns:a16="http://schemas.microsoft.com/office/drawing/2014/main" id="{B0BCBF0F-191A-C24C-BB57-4EF457F1CC97}"/>
              </a:ext>
            </a:extLst>
          </p:cNvPr>
          <p:cNvSpPr/>
          <p:nvPr/>
        </p:nvSpPr>
        <p:spPr>
          <a:xfrm rot="18448001">
            <a:off x="5700044" y="3095286"/>
            <a:ext cx="265964" cy="37996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673E454-E8D3-3E42-9BDD-9A65E6CADF14}"/>
              </a:ext>
            </a:extLst>
          </p:cNvPr>
          <p:cNvSpPr txBox="1"/>
          <p:nvPr/>
        </p:nvSpPr>
        <p:spPr>
          <a:xfrm>
            <a:off x="3494221" y="793682"/>
            <a:ext cx="1448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T1 FLAIR</a:t>
            </a:r>
            <a:endParaRPr kumimoji="1" lang="ja-JP" altLang="en-US" sz="20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F76B61D-16AF-964F-85AB-BA5B6C5CF6B9}"/>
              </a:ext>
            </a:extLst>
          </p:cNvPr>
          <p:cNvSpPr txBox="1"/>
          <p:nvPr/>
        </p:nvSpPr>
        <p:spPr>
          <a:xfrm>
            <a:off x="0" y="789639"/>
            <a:ext cx="165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T2WI</a:t>
            </a:r>
            <a:endParaRPr kumimoji="1" lang="ja-JP" altLang="en-US" sz="20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EC04844B-36A0-6F4E-B75E-BBC522BBC8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02" r="9085"/>
          <a:stretch/>
        </p:blipFill>
        <p:spPr>
          <a:xfrm>
            <a:off x="461077" y="4152203"/>
            <a:ext cx="2688592" cy="3004909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A39326D9-79C4-6544-996D-90C01EE4A2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37" r="8563"/>
          <a:stretch/>
        </p:blipFill>
        <p:spPr>
          <a:xfrm>
            <a:off x="3715871" y="4159840"/>
            <a:ext cx="2630222" cy="2998002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10FCA93-7C03-1E42-B31D-5084C5743938}"/>
              </a:ext>
            </a:extLst>
          </p:cNvPr>
          <p:cNvSpPr txBox="1"/>
          <p:nvPr/>
        </p:nvSpPr>
        <p:spPr>
          <a:xfrm>
            <a:off x="16026" y="4152203"/>
            <a:ext cx="165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T2WI</a:t>
            </a:r>
            <a:endParaRPr kumimoji="1" lang="ja-JP" altLang="en-US" sz="20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BD063BB-129E-DC4F-BC74-37D7DACD5AC7}"/>
              </a:ext>
            </a:extLst>
          </p:cNvPr>
          <p:cNvSpPr txBox="1"/>
          <p:nvPr/>
        </p:nvSpPr>
        <p:spPr>
          <a:xfrm>
            <a:off x="3314229" y="4152203"/>
            <a:ext cx="165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T2WI</a:t>
            </a:r>
            <a:endParaRPr kumimoji="1" lang="ja-JP" altLang="en-US" sz="20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40" name="上矢印 39">
            <a:extLst>
              <a:ext uri="{FF2B5EF4-FFF2-40B4-BE49-F238E27FC236}">
                <a16:creationId xmlns:a16="http://schemas.microsoft.com/office/drawing/2014/main" id="{8F75D732-F9DB-5847-8E66-CE855631474D}"/>
              </a:ext>
            </a:extLst>
          </p:cNvPr>
          <p:cNvSpPr/>
          <p:nvPr/>
        </p:nvSpPr>
        <p:spPr>
          <a:xfrm rot="7693252">
            <a:off x="1292932" y="4292242"/>
            <a:ext cx="265964" cy="37996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41" name="上矢印 40">
            <a:extLst>
              <a:ext uri="{FF2B5EF4-FFF2-40B4-BE49-F238E27FC236}">
                <a16:creationId xmlns:a16="http://schemas.microsoft.com/office/drawing/2014/main" id="{F3F045A1-E5E5-ED41-BFD7-99A15C03E701}"/>
              </a:ext>
            </a:extLst>
          </p:cNvPr>
          <p:cNvSpPr/>
          <p:nvPr/>
        </p:nvSpPr>
        <p:spPr>
          <a:xfrm rot="7693252">
            <a:off x="3921131" y="4845716"/>
            <a:ext cx="265964" cy="37996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42" name="TextBox 5">
            <a:extLst>
              <a:ext uri="{FF2B5EF4-FFF2-40B4-BE49-F238E27FC236}">
                <a16:creationId xmlns:a16="http://schemas.microsoft.com/office/drawing/2014/main" id="{F2AB80CD-D468-C649-8C31-D57EA9206FA0}"/>
              </a:ext>
            </a:extLst>
          </p:cNvPr>
          <p:cNvSpPr txBox="1"/>
          <p:nvPr/>
        </p:nvSpPr>
        <p:spPr>
          <a:xfrm>
            <a:off x="62534" y="163350"/>
            <a:ext cx="1938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/>
                <a:cs typeface="Arial"/>
              </a:rPr>
              <a:t>Supplementary Figure 6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43" name="TextBox 32">
            <a:extLst>
              <a:ext uri="{FF2B5EF4-FFF2-40B4-BE49-F238E27FC236}">
                <a16:creationId xmlns:a16="http://schemas.microsoft.com/office/drawing/2014/main" id="{82E88EBA-8B92-A049-8F8F-001C761E89B8}"/>
              </a:ext>
            </a:extLst>
          </p:cNvPr>
          <p:cNvSpPr txBox="1"/>
          <p:nvPr/>
        </p:nvSpPr>
        <p:spPr>
          <a:xfrm>
            <a:off x="283406" y="7230014"/>
            <a:ext cx="6300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/>
                <a:cs typeface="Times New Roman"/>
              </a:rPr>
              <a:t>Supplementary Figure S6: </a:t>
            </a:r>
            <a:r>
              <a:rPr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Brain magnetic resonance images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white matter abnormalities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A. 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Axial T2-weighted image with white matter abnormalities (white arrowheads).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Axial T1-fluid-attenuated inversion recovery image with white matter abnormalities (white arrowheads).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Axial T2-weighted image with subtle white matter abnormalities (white arrowheads).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Axial T2-weighted image with subtle white matter abnormalities (white arrowheads).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38">
            <a:extLst>
              <a:ext uri="{FF2B5EF4-FFF2-40B4-BE49-F238E27FC236}">
                <a16:creationId xmlns:a16="http://schemas.microsoft.com/office/drawing/2014/main" id="{E2221FE0-C8F4-B545-985A-1D2F61BBDE82}"/>
              </a:ext>
            </a:extLst>
          </p:cNvPr>
          <p:cNvSpPr/>
          <p:nvPr/>
        </p:nvSpPr>
        <p:spPr>
          <a:xfrm>
            <a:off x="283406" y="376834"/>
            <a:ext cx="35137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>
                <a:latin typeface="Helvetica Neue" charset="0"/>
                <a:ea typeface="Helvetica Neue" charset="0"/>
                <a:cs typeface="Helvetica Neue" charset="0"/>
              </a:rPr>
              <a:t>A</a:t>
            </a:r>
          </a:p>
        </p:txBody>
      </p:sp>
      <p:sp>
        <p:nvSpPr>
          <p:cNvPr id="45" name="Rectangle 38">
            <a:extLst>
              <a:ext uri="{FF2B5EF4-FFF2-40B4-BE49-F238E27FC236}">
                <a16:creationId xmlns:a16="http://schemas.microsoft.com/office/drawing/2014/main" id="{A915E97C-A447-BD43-B460-548E92092EAA}"/>
              </a:ext>
            </a:extLst>
          </p:cNvPr>
          <p:cNvSpPr/>
          <p:nvPr/>
        </p:nvSpPr>
        <p:spPr>
          <a:xfrm>
            <a:off x="3500007" y="376834"/>
            <a:ext cx="346570" cy="412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>
                <a:latin typeface="Helvetica Neue" charset="0"/>
                <a:ea typeface="Helvetica Neue" charset="0"/>
                <a:cs typeface="Helvetica Neue" charset="0"/>
              </a:rPr>
              <a:t>B</a:t>
            </a:r>
          </a:p>
        </p:txBody>
      </p:sp>
      <p:sp>
        <p:nvSpPr>
          <p:cNvPr id="46" name="Rectangle 38">
            <a:extLst>
              <a:ext uri="{FF2B5EF4-FFF2-40B4-BE49-F238E27FC236}">
                <a16:creationId xmlns:a16="http://schemas.microsoft.com/office/drawing/2014/main" id="{CB03473D-C205-9844-BD30-3B0372AD5066}"/>
              </a:ext>
            </a:extLst>
          </p:cNvPr>
          <p:cNvSpPr/>
          <p:nvPr/>
        </p:nvSpPr>
        <p:spPr>
          <a:xfrm>
            <a:off x="308946" y="3726107"/>
            <a:ext cx="356188" cy="412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>
                <a:latin typeface="Helvetica Neue" charset="0"/>
                <a:ea typeface="Helvetica Neue" charset="0"/>
                <a:cs typeface="Helvetica Neue" charset="0"/>
              </a:rPr>
              <a:t>C</a:t>
            </a:r>
          </a:p>
        </p:txBody>
      </p:sp>
      <p:sp>
        <p:nvSpPr>
          <p:cNvPr id="47" name="Rectangle 38">
            <a:extLst>
              <a:ext uri="{FF2B5EF4-FFF2-40B4-BE49-F238E27FC236}">
                <a16:creationId xmlns:a16="http://schemas.microsoft.com/office/drawing/2014/main" id="{0F3C5DE9-20DA-A849-9E1B-731534D6F917}"/>
              </a:ext>
            </a:extLst>
          </p:cNvPr>
          <p:cNvSpPr/>
          <p:nvPr/>
        </p:nvSpPr>
        <p:spPr>
          <a:xfrm>
            <a:off x="3523143" y="3726107"/>
            <a:ext cx="356188" cy="412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>
                <a:latin typeface="Helvetica Neue" charset="0"/>
                <a:ea typeface="Helvetica Neue" charset="0"/>
                <a:cs typeface="Helvetica Neue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547616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C284C3BD-788C-E046-A9D5-77B82D861B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697666"/>
              </p:ext>
            </p:extLst>
          </p:nvPr>
        </p:nvGraphicFramePr>
        <p:xfrm>
          <a:off x="95943" y="631761"/>
          <a:ext cx="6670619" cy="6087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0829">
                  <a:extLst>
                    <a:ext uri="{9D8B030D-6E8A-4147-A177-3AD203B41FA5}">
                      <a16:colId xmlns:a16="http://schemas.microsoft.com/office/drawing/2014/main" val="1010362055"/>
                    </a:ext>
                  </a:extLst>
                </a:gridCol>
                <a:gridCol w="1556262">
                  <a:extLst>
                    <a:ext uri="{9D8B030D-6E8A-4147-A177-3AD203B41FA5}">
                      <a16:colId xmlns:a16="http://schemas.microsoft.com/office/drawing/2014/main" val="2364470255"/>
                    </a:ext>
                  </a:extLst>
                </a:gridCol>
                <a:gridCol w="1462629">
                  <a:extLst>
                    <a:ext uri="{9D8B030D-6E8A-4147-A177-3AD203B41FA5}">
                      <a16:colId xmlns:a16="http://schemas.microsoft.com/office/drawing/2014/main" val="3270554288"/>
                    </a:ext>
                  </a:extLst>
                </a:gridCol>
                <a:gridCol w="630899">
                  <a:extLst>
                    <a:ext uri="{9D8B030D-6E8A-4147-A177-3AD203B41FA5}">
                      <a16:colId xmlns:a16="http://schemas.microsoft.com/office/drawing/2014/main" val="38012607"/>
                    </a:ext>
                  </a:extLst>
                </a:gridCol>
              </a:tblGrid>
              <a:tr h="4478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MRI abnormality (+) 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n=28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MRI abnormality</a:t>
                      </a: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(-) n=14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value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09256"/>
                  </a:ext>
                </a:extLst>
              </a:tr>
              <a:tr h="223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Gestational age at birth (weeks)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(31-40)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(32-40)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89416"/>
                  </a:ext>
                </a:extLst>
              </a:tr>
              <a:tr h="223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Birth weight (g)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2221 (940-3312)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2877 (2326-3538)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&lt;0.01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838893"/>
                  </a:ext>
                </a:extLst>
              </a:tr>
              <a:tr h="22393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Birth weight (SD)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-1.2 (-3.8 to 2.6)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-0.3 (-1.3 to 1.5)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181245"/>
                  </a:ext>
                </a:extLst>
              </a:tr>
              <a:tr h="22393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Birth height (cm)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45.3 (35-51)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49.8 (43-51.8)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697396"/>
                  </a:ext>
                </a:extLst>
              </a:tr>
              <a:tr h="22393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Birth height (SD)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-1.3 (-3.3 to 2.2)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 (-1.3 to 1.7)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&lt;0.005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86823"/>
                  </a:ext>
                </a:extLst>
              </a:tr>
              <a:tr h="24239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Head circumference at birth (cm)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31.5 (25.5-34.8)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(30.5-35.3)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&lt;0.01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6290529"/>
                  </a:ext>
                </a:extLst>
              </a:tr>
              <a:tr h="24239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Head circumference at birth (SD)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-0.5 (-3.7 to 1.5)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 (-1.8 to 1.5)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022581"/>
                  </a:ext>
                </a:extLst>
              </a:tr>
              <a:tr h="24239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 for gestational age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(39)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(0)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&lt;0.01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023485"/>
                  </a:ext>
                </a:extLst>
              </a:tr>
              <a:tr h="24239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 (%)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(39)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(64)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0.19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930530"/>
                  </a:ext>
                </a:extLst>
              </a:tr>
              <a:tr h="24239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Apgar Score at 1 min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(3-9)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(6-9)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65481"/>
                  </a:ext>
                </a:extLst>
              </a:tr>
              <a:tr h="24239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Apgar Score at 5 min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(3-10)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(8-10)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011789"/>
                  </a:ext>
                </a:extLst>
              </a:tr>
              <a:tr h="24239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Neonatal asphyxia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(14)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(7)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0.65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6495944"/>
                  </a:ext>
                </a:extLst>
              </a:tr>
              <a:tr h="4727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Umbilical cord arterial pH*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7.32 (7.16-7.41)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n=16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7.30 (7.23-7.37)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n=7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0.76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697963"/>
                  </a:ext>
                </a:extLst>
              </a:tr>
              <a:tr h="242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 symptoms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(75)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(14)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&lt;0.01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419666"/>
                  </a:ext>
                </a:extLst>
              </a:tr>
              <a:tr h="242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Hepatosplenomegaly / Liver dysfunction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(29)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(0)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148977"/>
                  </a:ext>
                </a:extLst>
              </a:tr>
              <a:tr h="242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Thrombocytopenia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(39)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(7)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315017"/>
                  </a:ext>
                </a:extLst>
              </a:tr>
              <a:tr h="242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Eye complications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(18)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(0)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0.16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532309"/>
                  </a:ext>
                </a:extLst>
              </a:tr>
              <a:tr h="242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Hearing dysfunction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(61)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(14)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&lt;0.01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2936219"/>
                  </a:ext>
                </a:extLst>
              </a:tr>
              <a:tr h="4478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Antiviral therapy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(86)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(0)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&lt;0.0001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186012"/>
                  </a:ext>
                </a:extLst>
              </a:tr>
              <a:tr h="242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 when MRI performed (day)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26.5 (3-72)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(3-76)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614286"/>
                  </a:ext>
                </a:extLst>
              </a:tr>
              <a:tr h="4478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Post-menstrual age when MRI performed (weeks)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40.5 (35-50)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(37-49)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0.56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1824" marR="618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525505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A138523-59F2-824D-AEAF-3D3829D0618D}"/>
              </a:ext>
            </a:extLst>
          </p:cNvPr>
          <p:cNvSpPr txBox="1"/>
          <p:nvPr/>
        </p:nvSpPr>
        <p:spPr>
          <a:xfrm>
            <a:off x="62534" y="163350"/>
            <a:ext cx="185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/>
                <a:cs typeface="Arial"/>
              </a:rPr>
              <a:t>Supplementary Table 1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7" name="TextBox 32">
            <a:extLst>
              <a:ext uri="{FF2B5EF4-FFF2-40B4-BE49-F238E27FC236}">
                <a16:creationId xmlns:a16="http://schemas.microsoft.com/office/drawing/2014/main" id="{B52956B5-3EF2-A74A-956F-3457D61AD3A6}"/>
              </a:ext>
            </a:extLst>
          </p:cNvPr>
          <p:cNvSpPr txBox="1"/>
          <p:nvPr/>
        </p:nvSpPr>
        <p:spPr>
          <a:xfrm>
            <a:off x="127747" y="6822896"/>
            <a:ext cx="66025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Table 1: </a:t>
            </a:r>
            <a:r>
              <a:rPr lang="ja-JP" altLang="ja-JP" sz="12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Brain MRI findings and clinical confounding factors</a:t>
            </a:r>
            <a:r>
              <a:rPr lang="en-US" altLang="ja-JP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Birthweight, birth height, head circumference at birth, small for gestational age, and any clinical symptoms were significantly associated with brain MRI abnormality (all </a:t>
            </a:r>
            <a:r>
              <a:rPr lang="en-US" altLang="ja-JP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&lt;0.01); however, the timing of MRI imaging (including postnatal ages [days] and post-menstrual ages [weeks]), was not associated.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sz="1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*In the clinical symptoms and without symptoms groups, the umbilical cord arterial pH was measured 16 and 7 times, respectively. SD, standard deviation; MRI, magnetic resonance imaging.</a:t>
            </a:r>
            <a:endParaRPr lang="en-US" altLang="ja-JP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Neonatal asphyxia was defined as ≤ 6 for the Apgar score at 1 min. Liver dysfunction was defined as serum alanine aminotransferase level &gt; 100 IU/L. Thrombocytopenia was defined as platelet count &lt; 1 x 10</a:t>
            </a:r>
            <a:r>
              <a:rPr lang="en-US" altLang="ja-JP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/µL. Eye complications were defined as retinitis and choroiditis, among others. Hearing dysfunction was defined as abnormal auditory brainstem response; V-wave threshold ≥ 30 dB for infant born after 37 weeks of gestation, ≥ 40 dB for infant born between 34 and 36 weeks of gestation.</a:t>
            </a:r>
            <a:endParaRPr lang="ja-JP" altLang="ja-JP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611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C284C3BD-788C-E046-A9D5-77B82D861B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805144"/>
              </p:ext>
            </p:extLst>
          </p:nvPr>
        </p:nvGraphicFramePr>
        <p:xfrm>
          <a:off x="104414" y="635797"/>
          <a:ext cx="6649172" cy="3053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1660">
                  <a:extLst>
                    <a:ext uri="{9D8B030D-6E8A-4147-A177-3AD203B41FA5}">
                      <a16:colId xmlns:a16="http://schemas.microsoft.com/office/drawing/2014/main" val="1010362055"/>
                    </a:ext>
                  </a:extLst>
                </a:gridCol>
                <a:gridCol w="2067560">
                  <a:extLst>
                    <a:ext uri="{9D8B030D-6E8A-4147-A177-3AD203B41FA5}">
                      <a16:colId xmlns:a16="http://schemas.microsoft.com/office/drawing/2014/main" val="2364470255"/>
                    </a:ext>
                  </a:extLst>
                </a:gridCol>
                <a:gridCol w="2067560">
                  <a:extLst>
                    <a:ext uri="{9D8B030D-6E8A-4147-A177-3AD203B41FA5}">
                      <a16:colId xmlns:a16="http://schemas.microsoft.com/office/drawing/2014/main" val="2821941624"/>
                    </a:ext>
                  </a:extLst>
                </a:gridCol>
                <a:gridCol w="662392">
                  <a:extLst>
                    <a:ext uri="{9D8B030D-6E8A-4147-A177-3AD203B41FA5}">
                      <a16:colId xmlns:a16="http://schemas.microsoft.com/office/drawing/2014/main" val="3270554288"/>
                    </a:ext>
                  </a:extLst>
                </a:gridCol>
              </a:tblGrid>
              <a:tr h="381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MRI findings (+)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MRI findings (-)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P value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09256"/>
                  </a:ext>
                </a:extLst>
              </a:tr>
              <a:tr h="371168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Ventriculomegaly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5.5</a:t>
                      </a: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b="0" kern="10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 (1.0</a:t>
                      </a: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b="0" kern="10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-2.9</a:t>
                      </a: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b="0" kern="10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n=20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5.85</a:t>
                      </a: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b="0" kern="10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(9.0</a:t>
                      </a: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b="0" kern="10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-3.1</a:t>
                      </a: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b="0" kern="10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n=22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0.04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89416"/>
                  </a:ext>
                </a:extLst>
              </a:tr>
              <a:tr h="383541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Periventricular cysts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4.9×10</a:t>
                      </a:r>
                      <a:r>
                        <a:rPr lang="en-US" sz="1200" b="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(1.0×10</a:t>
                      </a:r>
                      <a:r>
                        <a:rPr lang="en-US" sz="1200" b="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-1.7×10</a:t>
                      </a:r>
                      <a:r>
                        <a:rPr lang="en-US" sz="1200" b="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n=13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1.0×10</a:t>
                      </a:r>
                      <a:r>
                        <a:rPr lang="en-US" sz="1200" b="0" kern="10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(9.0×10</a:t>
                      </a:r>
                      <a:r>
                        <a:rPr lang="en-US" sz="1200" b="0" kern="10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3.1×10</a:t>
                      </a:r>
                      <a:r>
                        <a:rPr lang="en-US" sz="1200" b="0" kern="10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n=29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0.21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838893"/>
                  </a:ext>
                </a:extLst>
              </a:tr>
              <a:tr h="383541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Hippocampal dysplasia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4.0×10</a:t>
                      </a:r>
                      <a:r>
                        <a:rPr lang="en-US" sz="1200" b="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5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n=1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2.5 ×10</a:t>
                      </a:r>
                      <a:r>
                        <a:rPr lang="en-US" sz="1200" b="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(9.0×10</a:t>
                      </a:r>
                      <a:r>
                        <a:rPr lang="en-US" sz="1200" b="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3.1×10</a:t>
                      </a:r>
                      <a:r>
                        <a:rPr lang="en-US" sz="1200" b="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n=41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-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181245"/>
                  </a:ext>
                </a:extLst>
              </a:tr>
              <a:tr h="383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Cerebellar hypoplasia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8.2×10</a:t>
                      </a:r>
                      <a:r>
                        <a:rPr lang="en-US" sz="1200" b="0" kern="10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(4.0×10</a:t>
                      </a:r>
                      <a:r>
                        <a:rPr lang="en-US" sz="1200" b="0" kern="10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6.2×10</a:t>
                      </a:r>
                      <a:r>
                        <a:rPr lang="en-US" sz="1200" b="0" kern="10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n=3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2.5×10</a:t>
                      </a:r>
                      <a:r>
                        <a:rPr lang="en-US" sz="1200" b="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(9.0×10</a:t>
                      </a:r>
                      <a:r>
                        <a:rPr lang="en-US" sz="1200" b="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3.1×10</a:t>
                      </a:r>
                      <a:r>
                        <a:rPr lang="en-US" sz="1200" b="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n=39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0.57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697396"/>
                  </a:ext>
                </a:extLst>
              </a:tr>
              <a:tr h="383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Migration disorders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4.9×</a:t>
                      </a: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b="0" kern="10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(1.0×10</a:t>
                      </a:r>
                      <a:r>
                        <a:rPr lang="en-US" sz="1200" b="0" kern="10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2.9×10</a:t>
                      </a:r>
                      <a:r>
                        <a:rPr lang="en-US" sz="1200" b="0" kern="10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n=7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2.0×10</a:t>
                      </a:r>
                      <a:r>
                        <a:rPr lang="en-US" sz="1200" b="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(9.0×10</a:t>
                      </a:r>
                      <a:r>
                        <a:rPr lang="en-US" sz="1200" b="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3.1×10</a:t>
                      </a:r>
                      <a:r>
                        <a:rPr lang="en-US" sz="1200" b="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n=35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0.95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86823"/>
                  </a:ext>
                </a:extLst>
              </a:tr>
              <a:tr h="383541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White matter abnormalities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2.65×10</a:t>
                      </a:r>
                      <a:r>
                        <a:rPr lang="en-US" sz="1200" b="0" kern="10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(9.0×10</a:t>
                      </a:r>
                      <a:r>
                        <a:rPr lang="en-US" sz="1200" b="0" kern="10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1.7×10</a:t>
                      </a:r>
                      <a:r>
                        <a:rPr lang="en-US" sz="1200" b="0" kern="10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n=26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1.7×10</a:t>
                      </a:r>
                      <a:r>
                        <a:rPr lang="en-US" sz="1200" b="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(9.2×10</a:t>
                      </a:r>
                      <a:r>
                        <a:rPr lang="en-US" sz="1200" b="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3.1×10</a:t>
                      </a:r>
                      <a:r>
                        <a:rPr lang="en-US" sz="1200" b="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n=16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0.91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6290529"/>
                  </a:ext>
                </a:extLst>
              </a:tr>
              <a:tr h="383541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Any MRI abnormality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2.7×10</a:t>
                      </a:r>
                      <a:r>
                        <a:rPr lang="en-US" sz="1200" b="0" kern="10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(9.0×10</a:t>
                      </a:r>
                      <a:r>
                        <a:rPr lang="en-US" sz="1200" b="0" kern="10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1.7×10</a:t>
                      </a:r>
                      <a:r>
                        <a:rPr lang="en-US" sz="1200" b="0" kern="10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n=28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1.2×10</a:t>
                      </a:r>
                      <a:r>
                        <a:rPr lang="en-US" sz="1200" b="0" kern="10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(9.2×10</a:t>
                      </a:r>
                      <a:r>
                        <a:rPr lang="en-US" sz="1200" b="0" kern="10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3.1×10</a:t>
                      </a:r>
                      <a:r>
                        <a:rPr lang="en-US" sz="1200" b="0" kern="10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n=14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0.66</a:t>
                      </a:r>
                      <a:endParaRPr lang="ja-JP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02258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A138523-59F2-824D-AEAF-3D3829D0618D}"/>
              </a:ext>
            </a:extLst>
          </p:cNvPr>
          <p:cNvSpPr txBox="1"/>
          <p:nvPr/>
        </p:nvSpPr>
        <p:spPr>
          <a:xfrm>
            <a:off x="62534" y="163350"/>
            <a:ext cx="185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/>
                <a:cs typeface="Arial"/>
              </a:rPr>
              <a:t>Supplementary Table 2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7" name="TextBox 32">
            <a:extLst>
              <a:ext uri="{FF2B5EF4-FFF2-40B4-BE49-F238E27FC236}">
                <a16:creationId xmlns:a16="http://schemas.microsoft.com/office/drawing/2014/main" id="{B52956B5-3EF2-A74A-956F-3457D61AD3A6}"/>
              </a:ext>
            </a:extLst>
          </p:cNvPr>
          <p:cNvSpPr txBox="1"/>
          <p:nvPr/>
        </p:nvSpPr>
        <p:spPr>
          <a:xfrm>
            <a:off x="271918" y="3822089"/>
            <a:ext cx="6300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Table 2: </a:t>
            </a:r>
            <a:r>
              <a:rPr lang="ja-JP" altLang="ja-JP" sz="12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Brain MRI </a:t>
            </a:r>
            <a:r>
              <a:rPr lang="en-US" altLang="ja-JP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findings and urine viral load. </a:t>
            </a:r>
            <a:r>
              <a:rPr lang="en-US" altLang="ja-JP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titer of urine viral load did not correlate with the 6 examined MRI abnormalities or the incidence of any brain MRI abnormality. MRI: magnetic resonance imaging.</a:t>
            </a:r>
            <a:endParaRPr lang="en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772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EDCF7363-4A85-8645-A6CB-76E6B2C65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079777"/>
              </p:ext>
            </p:extLst>
          </p:nvPr>
        </p:nvGraphicFramePr>
        <p:xfrm>
          <a:off x="121023" y="650734"/>
          <a:ext cx="6662594" cy="20767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95327">
                  <a:extLst>
                    <a:ext uri="{9D8B030D-6E8A-4147-A177-3AD203B41FA5}">
                      <a16:colId xmlns:a16="http://schemas.microsoft.com/office/drawing/2014/main" val="3657285661"/>
                    </a:ext>
                  </a:extLst>
                </a:gridCol>
                <a:gridCol w="1446298">
                  <a:extLst>
                    <a:ext uri="{9D8B030D-6E8A-4147-A177-3AD203B41FA5}">
                      <a16:colId xmlns:a16="http://schemas.microsoft.com/office/drawing/2014/main" val="2373808831"/>
                    </a:ext>
                  </a:extLst>
                </a:gridCol>
                <a:gridCol w="268361">
                  <a:extLst>
                    <a:ext uri="{9D8B030D-6E8A-4147-A177-3AD203B41FA5}">
                      <a16:colId xmlns:a16="http://schemas.microsoft.com/office/drawing/2014/main" val="1084017562"/>
                    </a:ext>
                  </a:extLst>
                </a:gridCol>
                <a:gridCol w="230949">
                  <a:extLst>
                    <a:ext uri="{9D8B030D-6E8A-4147-A177-3AD203B41FA5}">
                      <a16:colId xmlns:a16="http://schemas.microsoft.com/office/drawing/2014/main" val="1390664727"/>
                    </a:ext>
                  </a:extLst>
                </a:gridCol>
                <a:gridCol w="230949">
                  <a:extLst>
                    <a:ext uri="{9D8B030D-6E8A-4147-A177-3AD203B41FA5}">
                      <a16:colId xmlns:a16="http://schemas.microsoft.com/office/drawing/2014/main" val="4103363513"/>
                    </a:ext>
                  </a:extLst>
                </a:gridCol>
                <a:gridCol w="230949">
                  <a:extLst>
                    <a:ext uri="{9D8B030D-6E8A-4147-A177-3AD203B41FA5}">
                      <a16:colId xmlns:a16="http://schemas.microsoft.com/office/drawing/2014/main" val="3218666501"/>
                    </a:ext>
                  </a:extLst>
                </a:gridCol>
                <a:gridCol w="230949">
                  <a:extLst>
                    <a:ext uri="{9D8B030D-6E8A-4147-A177-3AD203B41FA5}">
                      <a16:colId xmlns:a16="http://schemas.microsoft.com/office/drawing/2014/main" val="2566952171"/>
                    </a:ext>
                  </a:extLst>
                </a:gridCol>
                <a:gridCol w="230949">
                  <a:extLst>
                    <a:ext uri="{9D8B030D-6E8A-4147-A177-3AD203B41FA5}">
                      <a16:colId xmlns:a16="http://schemas.microsoft.com/office/drawing/2014/main" val="3405619769"/>
                    </a:ext>
                  </a:extLst>
                </a:gridCol>
                <a:gridCol w="230949">
                  <a:extLst>
                    <a:ext uri="{9D8B030D-6E8A-4147-A177-3AD203B41FA5}">
                      <a16:colId xmlns:a16="http://schemas.microsoft.com/office/drawing/2014/main" val="765172920"/>
                    </a:ext>
                  </a:extLst>
                </a:gridCol>
                <a:gridCol w="230949">
                  <a:extLst>
                    <a:ext uri="{9D8B030D-6E8A-4147-A177-3AD203B41FA5}">
                      <a16:colId xmlns:a16="http://schemas.microsoft.com/office/drawing/2014/main" val="1263264980"/>
                    </a:ext>
                  </a:extLst>
                </a:gridCol>
                <a:gridCol w="286230">
                  <a:extLst>
                    <a:ext uri="{9D8B030D-6E8A-4147-A177-3AD203B41FA5}">
                      <a16:colId xmlns:a16="http://schemas.microsoft.com/office/drawing/2014/main" val="3476126803"/>
                    </a:ext>
                  </a:extLst>
                </a:gridCol>
                <a:gridCol w="325486">
                  <a:extLst>
                    <a:ext uri="{9D8B030D-6E8A-4147-A177-3AD203B41FA5}">
                      <a16:colId xmlns:a16="http://schemas.microsoft.com/office/drawing/2014/main" val="3394432415"/>
                    </a:ext>
                  </a:extLst>
                </a:gridCol>
                <a:gridCol w="319834">
                  <a:extLst>
                    <a:ext uri="{9D8B030D-6E8A-4147-A177-3AD203B41FA5}">
                      <a16:colId xmlns:a16="http://schemas.microsoft.com/office/drawing/2014/main" val="3697735669"/>
                    </a:ext>
                  </a:extLst>
                </a:gridCol>
                <a:gridCol w="300883">
                  <a:extLst>
                    <a:ext uri="{9D8B030D-6E8A-4147-A177-3AD203B41FA5}">
                      <a16:colId xmlns:a16="http://schemas.microsoft.com/office/drawing/2014/main" val="4235261671"/>
                    </a:ext>
                  </a:extLst>
                </a:gridCol>
                <a:gridCol w="300883">
                  <a:extLst>
                    <a:ext uri="{9D8B030D-6E8A-4147-A177-3AD203B41FA5}">
                      <a16:colId xmlns:a16="http://schemas.microsoft.com/office/drawing/2014/main" val="3040350546"/>
                    </a:ext>
                  </a:extLst>
                </a:gridCol>
                <a:gridCol w="300883">
                  <a:extLst>
                    <a:ext uri="{9D8B030D-6E8A-4147-A177-3AD203B41FA5}">
                      <a16:colId xmlns:a16="http://schemas.microsoft.com/office/drawing/2014/main" val="193603366"/>
                    </a:ext>
                  </a:extLst>
                </a:gridCol>
                <a:gridCol w="300883">
                  <a:extLst>
                    <a:ext uri="{9D8B030D-6E8A-4147-A177-3AD203B41FA5}">
                      <a16:colId xmlns:a16="http://schemas.microsoft.com/office/drawing/2014/main" val="2876519394"/>
                    </a:ext>
                  </a:extLst>
                </a:gridCol>
                <a:gridCol w="300883">
                  <a:extLst>
                    <a:ext uri="{9D8B030D-6E8A-4147-A177-3AD203B41FA5}">
                      <a16:colId xmlns:a16="http://schemas.microsoft.com/office/drawing/2014/main" val="399880351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Case</a:t>
                      </a:r>
                      <a:endParaRPr lang="ja-JP" sz="16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6422970"/>
                  </a:ext>
                </a:extLst>
              </a:tr>
              <a:tr h="226302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HUS</a:t>
                      </a:r>
                      <a:endParaRPr lang="ja-JP" sz="11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Periventricular cysts</a:t>
                      </a:r>
                      <a:endParaRPr lang="ja-JP" sz="14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8377822"/>
                  </a:ext>
                </a:extLst>
              </a:tr>
              <a:tr h="22630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Ventriculomegaly</a:t>
                      </a:r>
                      <a:endParaRPr lang="ja-JP" sz="14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1521922"/>
                  </a:ext>
                </a:extLst>
              </a:tr>
              <a:tr h="4683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Intracranial calcification</a:t>
                      </a:r>
                      <a:endParaRPr lang="ja-JP" sz="14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3482319"/>
                  </a:ext>
                </a:extLst>
              </a:tr>
              <a:tr h="226302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MRI</a:t>
                      </a:r>
                      <a:endParaRPr lang="ja-JP" sz="11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Periventricular cysts</a:t>
                      </a:r>
                      <a:endParaRPr lang="ja-JP" sz="14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686200"/>
                  </a:ext>
                </a:extLst>
              </a:tr>
              <a:tr h="1172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Ventriculomegaly</a:t>
                      </a:r>
                      <a:endParaRPr lang="ja-JP" sz="14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9284969"/>
                  </a:ext>
                </a:extLst>
              </a:tr>
              <a:tr h="21369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Intracranial calcification</a:t>
                      </a:r>
                      <a:endParaRPr lang="ja-JP" sz="14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0615419"/>
                  </a:ext>
                </a:extLst>
              </a:tr>
              <a:tr h="226302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concordance</a:t>
                      </a:r>
                      <a:endParaRPr lang="ja-JP" sz="11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Periventricular cysts</a:t>
                      </a:r>
                      <a:endParaRPr lang="ja-JP" sz="14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2791078"/>
                  </a:ext>
                </a:extLst>
              </a:tr>
              <a:tr h="22630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Ventriculomegaly</a:t>
                      </a:r>
                      <a:endParaRPr lang="ja-JP" sz="14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180910"/>
                  </a:ext>
                </a:extLst>
              </a:tr>
              <a:tr h="8841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Intracranial calcification</a:t>
                      </a:r>
                      <a:endParaRPr lang="ja-JP" sz="14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</a:t>
                      </a:r>
                      <a:endParaRPr lang="ja-JP" sz="18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7493" marR="674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0537040"/>
                  </a:ext>
                </a:extLst>
              </a:tr>
            </a:tbl>
          </a:graphicData>
        </a:graphic>
      </p:graphicFrame>
      <p:sp>
        <p:nvSpPr>
          <p:cNvPr id="7" name="TextBox 32">
            <a:extLst>
              <a:ext uri="{FF2B5EF4-FFF2-40B4-BE49-F238E27FC236}">
                <a16:creationId xmlns:a16="http://schemas.microsoft.com/office/drawing/2014/main" id="{BB951CF8-E953-F742-9111-3B97F7A90B0E}"/>
              </a:ext>
            </a:extLst>
          </p:cNvPr>
          <p:cNvSpPr txBox="1"/>
          <p:nvPr/>
        </p:nvSpPr>
        <p:spPr>
          <a:xfrm>
            <a:off x="258471" y="2918557"/>
            <a:ext cx="6300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Table 3: </a:t>
            </a:r>
            <a:r>
              <a:rPr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head ultrasound at birth and brain MRI imaging in preterm infants with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congenital cytomegalovirus infection</a:t>
            </a:r>
            <a:r>
              <a:rPr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head ultrasound at birth and brain MRI findings were compared in sixteen preterm infants. 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detection rate of each brain lesion via head ultrasound and brain MRI was 6/16 and 8/16 for periventricular cysts, 10/16 and 10/16 for ventriculomegaly, and 6/16 and 6/16 for intracranial calcification. The diagnostic concordance was 12/16 (75%) in periventricular cysts, 14/16 (87.5%) in ventriculomegaly, and 10/16 (62.5%) in intracranial calcification.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HUS: head ultrasound, </a:t>
            </a:r>
            <a:r>
              <a: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Cases of the HUS and MRI results were matched, MRI: magnetic resonance imaging. </a:t>
            </a:r>
            <a:endParaRPr lang="en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775F849F-5017-944C-B216-6B35253B001E}"/>
              </a:ext>
            </a:extLst>
          </p:cNvPr>
          <p:cNvSpPr txBox="1"/>
          <p:nvPr/>
        </p:nvSpPr>
        <p:spPr>
          <a:xfrm>
            <a:off x="62534" y="163350"/>
            <a:ext cx="185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/>
                <a:cs typeface="Arial"/>
              </a:rPr>
              <a:t>Supplementary Table 3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3896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3560</TotalTime>
  <Words>1346</Words>
  <Application>Microsoft Macintosh PowerPoint</Application>
  <PresentationFormat>レター サイズ 8.5x11 インチ</PresentationFormat>
  <Paragraphs>359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8" baseType="lpstr">
      <vt:lpstr>ＭＳ Ｐゴシック</vt:lpstr>
      <vt:lpstr>Segoe UI</vt:lpstr>
      <vt:lpstr>游明朝</vt:lpstr>
      <vt:lpstr>Arial</vt:lpstr>
      <vt:lpstr>Calibri</vt:lpstr>
      <vt:lpstr>Calibri Light</vt:lpstr>
      <vt:lpstr>Helvetica Neue</vt:lpstr>
      <vt:lpstr>Times New Roman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Wong</dc:creator>
  <cp:lastModifiedBy>Microsoft Office User</cp:lastModifiedBy>
  <cp:revision>158</cp:revision>
  <cp:lastPrinted>2017-11-17T17:44:09Z</cp:lastPrinted>
  <dcterms:created xsi:type="dcterms:W3CDTF">2015-12-18T03:10:19Z</dcterms:created>
  <dcterms:modified xsi:type="dcterms:W3CDTF">2020-04-23T03:32:02Z</dcterms:modified>
</cp:coreProperties>
</file>