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Supplementary Fig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227330"/>
            <a:ext cx="6327775" cy="47974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0655" y="5421312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Supplementary Figure.1. </a:t>
            </a:r>
            <a:r>
              <a:rPr lang="en-US" sz="1200" b="1">
                <a:latin typeface="Times New Roman" panose="02020603050405020304" charset="0"/>
                <a:ea typeface="宋体" panose="02010600030101010101" pitchFamily="2" charset="-122"/>
              </a:rPr>
              <a:t>The functional analysis of the brown module.</a:t>
            </a:r>
            <a:r>
              <a:rPr lang="en-US" sz="1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Gene function enrichment analysis results of the brown module. B</a:t>
            </a:r>
            <a:r>
              <a:rPr lang="en-US" sz="105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PPI network of the hub genes in the brown module, and the results were visualized by cytoscape.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upplementary Fig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145" y="95250"/>
            <a:ext cx="6580505" cy="54927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46710" y="587756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Supplementary Figure.2.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1200" b="1">
                <a:latin typeface="Times New Roman" panose="02020603050405020304" charset="0"/>
                <a:ea typeface="宋体" panose="02010600030101010101" pitchFamily="2" charset="-122"/>
              </a:rPr>
              <a:t>The functional analysis of the blue module.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A Gene function enrichment analysis results of the blue module. B PPI network of the hub genes in the blue module, and the results were visualized by cytoscape.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45770" y="5452110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Supplementary Figure.3. </a:t>
            </a:r>
            <a:r>
              <a:rPr lang="en-US" sz="1200" b="1">
                <a:latin typeface="Times New Roman" panose="02020603050405020304" charset="0"/>
                <a:ea typeface="宋体" panose="02010600030101010101" pitchFamily="2" charset="-122"/>
              </a:rPr>
              <a:t>The investigation of the morphology and renal function.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Representative images of kidney by HE staining.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area indicated by the arrow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manifest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lesion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of tubules.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B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level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of serum creatinine and serum urea nitrogen of mice in each group.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1200" b="0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*</a:t>
            </a:r>
            <a:r>
              <a:rPr lang="en-US" sz="1200" b="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</a:t>
            </a:r>
            <a:r>
              <a:rPr lang="zh-CN" sz="1200" b="0">
                <a:latin typeface="Times New Roman" panose="02020603050405020304" charset="0"/>
                <a:ea typeface="宋体" panose="02010600030101010101" pitchFamily="2" charset="-122"/>
              </a:rPr>
              <a:t>＜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0.0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5, </a:t>
            </a:r>
            <a:r>
              <a:rPr lang="en-US" sz="1200" b="0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***</a:t>
            </a:r>
            <a:r>
              <a:rPr lang="en-US" sz="1200" b="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1200" b="0">
                <a:latin typeface="Times New Roman" panose="02020603050405020304" charset="0"/>
                <a:ea typeface="宋体" panose="02010600030101010101" pitchFamily="2" charset="-122"/>
              </a:rPr>
              <a:t>＜</a:t>
            </a:r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0.001 compared with control group. </a:t>
            </a:r>
            <a:endParaRPr lang="zh-CN" altLang="en-US"/>
          </a:p>
        </p:txBody>
      </p:sp>
      <p:pic>
        <p:nvPicPr>
          <p:cNvPr id="3" name="图片 2" descr="Supplementary Fig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259715"/>
            <a:ext cx="6150610" cy="4730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WPS 演示</Application>
  <PresentationFormat>宽屏</PresentationFormat>
  <Paragraphs>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MeU</cp:lastModifiedBy>
  <cp:revision>173</cp:revision>
  <dcterms:created xsi:type="dcterms:W3CDTF">2019-06-19T02:08:00Z</dcterms:created>
  <dcterms:modified xsi:type="dcterms:W3CDTF">2020-09-03T10:58:51Z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