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kugakubu20" initials="y" lastIdx="1" clrIdx="0">
    <p:extLst>
      <p:ext uri="{19B8F6BF-5375-455C-9EA6-DF929625EA0E}">
        <p15:presenceInfo xmlns:p15="http://schemas.microsoft.com/office/powerpoint/2012/main" userId="yakugakubu2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A3D-E715-4B43-8791-F4A91A4EE294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7A0E-D969-4FC6-8DD3-7C3F860C4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86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A3D-E715-4B43-8791-F4A91A4EE294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7A0E-D969-4FC6-8DD3-7C3F860C4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38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A3D-E715-4B43-8791-F4A91A4EE294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7A0E-D969-4FC6-8DD3-7C3F860C4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5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A3D-E715-4B43-8791-F4A91A4EE294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7A0E-D969-4FC6-8DD3-7C3F860C4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75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A3D-E715-4B43-8791-F4A91A4EE294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7A0E-D969-4FC6-8DD3-7C3F860C4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54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A3D-E715-4B43-8791-F4A91A4EE294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7A0E-D969-4FC6-8DD3-7C3F860C4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86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A3D-E715-4B43-8791-F4A91A4EE294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7A0E-D969-4FC6-8DD3-7C3F860C4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29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A3D-E715-4B43-8791-F4A91A4EE294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7A0E-D969-4FC6-8DD3-7C3F860C4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4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A3D-E715-4B43-8791-F4A91A4EE294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7A0E-D969-4FC6-8DD3-7C3F860C4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09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A3D-E715-4B43-8791-F4A91A4EE294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7A0E-D969-4FC6-8DD3-7C3F860C4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17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A3D-E715-4B43-8791-F4A91A4EE294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7A0E-D969-4FC6-8DD3-7C3F860C4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77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BA3D-E715-4B43-8791-F4A91A4EE294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B7A0E-D969-4FC6-8DD3-7C3F860C4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5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704" y="999886"/>
            <a:ext cx="6430018" cy="3864069"/>
          </a:xfrm>
        </p:spPr>
      </p:pic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1834725" y="4546301"/>
            <a:ext cx="1217111" cy="39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Container</a:t>
            </a:r>
            <a:endParaRPr lang="ja-JP" altLang="ja-JP" sz="2000" kern="100" dirty="0"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6" name="直線コネクタ 5"/>
          <p:cNvCxnSpPr>
            <a:stCxn id="5" idx="3"/>
            <a:endCxn id="7" idx="1"/>
          </p:cNvCxnSpPr>
          <p:nvPr/>
        </p:nvCxnSpPr>
        <p:spPr>
          <a:xfrm>
            <a:off x="3051836" y="4744302"/>
            <a:ext cx="127085" cy="157811"/>
          </a:xfrm>
          <a:prstGeom prst="line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3178920" y="4411850"/>
            <a:ext cx="1044872" cy="980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ja-JP" altLang="en-US" sz="2000">
              <a:solidFill>
                <a:schemeClr val="tx1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2"/>
          <p:cNvSpPr txBox="1">
            <a:spLocks noChangeArrowheads="1"/>
          </p:cNvSpPr>
          <p:nvPr/>
        </p:nvSpPr>
        <p:spPr bwMode="auto">
          <a:xfrm>
            <a:off x="2927649" y="2821043"/>
            <a:ext cx="3230953" cy="39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Feeding tube</a:t>
            </a:r>
            <a:r>
              <a:rPr lang="ja-JP" altLang="en-US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of</a:t>
            </a:r>
            <a:r>
              <a:rPr lang="ja-JP" altLang="en-US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ISO 80369-3</a:t>
            </a:r>
            <a:endParaRPr lang="ja-JP" altLang="en-US" sz="2000" kern="100" dirty="0"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15" name="直線コネクタ 14"/>
          <p:cNvCxnSpPr>
            <a:stCxn id="14" idx="2"/>
          </p:cNvCxnSpPr>
          <p:nvPr/>
        </p:nvCxnSpPr>
        <p:spPr>
          <a:xfrm>
            <a:off x="4543125" y="3217044"/>
            <a:ext cx="1615476" cy="396433"/>
          </a:xfrm>
          <a:prstGeom prst="line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4655840" y="1357363"/>
            <a:ext cx="2943854" cy="39016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Connector of ISO 80369-3 </a:t>
            </a:r>
          </a:p>
        </p:txBody>
      </p:sp>
      <p:cxnSp>
        <p:nvCxnSpPr>
          <p:cNvPr id="19" name="直線コネクタ 18"/>
          <p:cNvCxnSpPr>
            <a:stCxn id="18" idx="3"/>
          </p:cNvCxnSpPr>
          <p:nvPr/>
        </p:nvCxnSpPr>
        <p:spPr>
          <a:xfrm>
            <a:off x="7599694" y="1552443"/>
            <a:ext cx="1560676" cy="7561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2"/>
          <p:cNvSpPr txBox="1">
            <a:spLocks noChangeArrowheads="1"/>
          </p:cNvSpPr>
          <p:nvPr/>
        </p:nvSpPr>
        <p:spPr bwMode="auto">
          <a:xfrm>
            <a:off x="6672064" y="692697"/>
            <a:ext cx="1846866" cy="35718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r>
              <a:rPr lang="en-US" altLang="ja-JP" sz="2000" kern="100" dirty="0">
                <a:latin typeface="Times New Roman" pitchFamily="18" charset="0"/>
                <a:ea typeface="ＭＳ 明朝" panose="02020609040205080304" pitchFamily="17" charset="-128"/>
                <a:cs typeface="Times New Roman" pitchFamily="18" charset="0"/>
              </a:rPr>
              <a:t>Feeding syringe</a:t>
            </a:r>
            <a:endParaRPr lang="ja-JP" altLang="en-US" sz="2000" kern="100" dirty="0">
              <a:latin typeface="Times New Roman" pitchFamily="18" charset="0"/>
              <a:ea typeface="ＭＳ 明朝" panose="02020609040205080304" pitchFamily="17" charset="-128"/>
              <a:cs typeface="Times New Roman" pitchFamily="18" charset="0"/>
            </a:endParaRPr>
          </a:p>
        </p:txBody>
      </p:sp>
      <p:cxnSp>
        <p:nvCxnSpPr>
          <p:cNvPr id="21" name="直線コネクタ 20"/>
          <p:cNvCxnSpPr>
            <a:stCxn id="20" idx="3"/>
          </p:cNvCxnSpPr>
          <p:nvPr/>
        </p:nvCxnSpPr>
        <p:spPr>
          <a:xfrm>
            <a:off x="8518930" y="871289"/>
            <a:ext cx="817430" cy="681155"/>
          </a:xfrm>
          <a:prstGeom prst="line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9336360" y="2308632"/>
            <a:ext cx="504056" cy="13048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9048328" y="871289"/>
            <a:ext cx="792088" cy="4381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7" name="テキスト ボックス 2"/>
          <p:cNvSpPr txBox="1">
            <a:spLocks noChangeArrowheads="1"/>
          </p:cNvSpPr>
          <p:nvPr/>
        </p:nvSpPr>
        <p:spPr bwMode="auto">
          <a:xfrm>
            <a:off x="2590800" y="5445224"/>
            <a:ext cx="5521424" cy="43603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Supplemental</a:t>
            </a:r>
            <a:r>
              <a:rPr lang="ja-JP" altLang="en-US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Fig2a</a:t>
            </a:r>
            <a:r>
              <a:rPr lang="ja-JP" altLang="en-US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Enteral feeding model </a:t>
            </a:r>
            <a:endParaRPr lang="ja-JP" altLang="en-US" sz="2000" kern="100" dirty="0"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834724" y="257703"/>
            <a:ext cx="8581756" cy="7694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ja-JP" altLang="en-US" sz="2000">
              <a:solidFill>
                <a:schemeClr val="tx1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9" name="テキスト ボックス 2"/>
          <p:cNvSpPr txBox="1">
            <a:spLocks noChangeArrowheads="1"/>
          </p:cNvSpPr>
          <p:nvPr/>
        </p:nvSpPr>
        <p:spPr bwMode="auto">
          <a:xfrm>
            <a:off x="4439816" y="116632"/>
            <a:ext cx="3559542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Inside of safety cabinet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6231451" y="3689499"/>
            <a:ext cx="2384829" cy="4040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6542815" y="2546386"/>
            <a:ext cx="1920148" cy="7826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7406430" y="3634905"/>
            <a:ext cx="26607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9439888" y="3625400"/>
            <a:ext cx="18450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18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右矢印 88"/>
          <p:cNvSpPr/>
          <p:nvPr/>
        </p:nvSpPr>
        <p:spPr bwMode="gray">
          <a:xfrm>
            <a:off x="4254017" y="1808300"/>
            <a:ext cx="334560" cy="43337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8" name="右矢印 87"/>
          <p:cNvSpPr/>
          <p:nvPr/>
        </p:nvSpPr>
        <p:spPr bwMode="gray">
          <a:xfrm>
            <a:off x="7233150" y="3162787"/>
            <a:ext cx="343759" cy="43337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3" name="右矢印 72"/>
          <p:cNvSpPr/>
          <p:nvPr/>
        </p:nvSpPr>
        <p:spPr bwMode="gray">
          <a:xfrm>
            <a:off x="5235078" y="2258264"/>
            <a:ext cx="334560" cy="43337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07" name="右矢印 106"/>
          <p:cNvSpPr/>
          <p:nvPr/>
        </p:nvSpPr>
        <p:spPr bwMode="gray">
          <a:xfrm>
            <a:off x="5608161" y="2292787"/>
            <a:ext cx="324749" cy="36933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 bwMode="gray">
          <a:xfrm>
            <a:off x="4189091" y="1869301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24 h</a:t>
            </a:r>
            <a:endParaRPr lang="ja-JP" altLang="en-US" sz="1400" dirty="0"/>
          </a:p>
        </p:txBody>
      </p:sp>
      <p:sp>
        <p:nvSpPr>
          <p:cNvPr id="99" name="右矢印 98"/>
          <p:cNvSpPr/>
          <p:nvPr/>
        </p:nvSpPr>
        <p:spPr bwMode="gray">
          <a:xfrm>
            <a:off x="2692720" y="4297026"/>
            <a:ext cx="5563521" cy="356111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4" name="右矢印 53"/>
          <p:cNvSpPr/>
          <p:nvPr/>
        </p:nvSpPr>
        <p:spPr bwMode="gray">
          <a:xfrm>
            <a:off x="2692718" y="3684814"/>
            <a:ext cx="5203482" cy="356111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2" name="テキスト ボックス 2"/>
          <p:cNvSpPr txBox="1">
            <a:spLocks noChangeArrowheads="1"/>
          </p:cNvSpPr>
          <p:nvPr/>
        </p:nvSpPr>
        <p:spPr bwMode="gray">
          <a:xfrm>
            <a:off x="1601976" y="5366528"/>
            <a:ext cx="5902299" cy="43603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Supplemental</a:t>
            </a:r>
            <a:r>
              <a:rPr lang="ja-JP" altLang="en-US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20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Fig2b Experimental </a:t>
            </a:r>
            <a:r>
              <a:rPr lang="en-US" altLang="ja-JP" sz="2000" kern="1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design</a:t>
            </a:r>
            <a:endParaRPr lang="ja-JP" altLang="en-US" sz="2000" strike="sngStrike" kern="100" dirty="0"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 bwMode="gray">
          <a:xfrm>
            <a:off x="2728350" y="1843967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n=3</a:t>
            </a:r>
            <a:endParaRPr lang="ja-JP" altLang="en-US" dirty="0"/>
          </a:p>
        </p:txBody>
      </p:sp>
      <p:sp>
        <p:nvSpPr>
          <p:cNvPr id="55" name="正方形/長方形 54"/>
          <p:cNvSpPr/>
          <p:nvPr/>
        </p:nvSpPr>
        <p:spPr bwMode="gray">
          <a:xfrm>
            <a:off x="1559497" y="3684814"/>
            <a:ext cx="1180985" cy="356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Enteral</a:t>
            </a:r>
            <a:r>
              <a:rPr lang="ja-JP" altLang="en-US" sz="1000" dirty="0">
                <a:solidFill>
                  <a:schemeClr val="tx1"/>
                </a:solidFill>
              </a:rPr>
              <a:t> </a:t>
            </a:r>
            <a:r>
              <a:rPr lang="en-US" altLang="ja-JP" sz="1000" dirty="0">
                <a:solidFill>
                  <a:schemeClr val="tx1"/>
                </a:solidFill>
              </a:rPr>
              <a:t>formula administration</a:t>
            </a:r>
          </a:p>
        </p:txBody>
      </p:sp>
      <p:sp>
        <p:nvSpPr>
          <p:cNvPr id="78" name="右矢印 77"/>
          <p:cNvSpPr/>
          <p:nvPr/>
        </p:nvSpPr>
        <p:spPr bwMode="gray">
          <a:xfrm>
            <a:off x="3288547" y="1845009"/>
            <a:ext cx="950595" cy="364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 bwMode="gray">
          <a:xfrm>
            <a:off x="2729849" y="2734540"/>
            <a:ext cx="53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n=3</a:t>
            </a:r>
            <a:endParaRPr lang="ja-JP" altLang="en-US" dirty="0"/>
          </a:p>
        </p:txBody>
      </p:sp>
      <p:sp>
        <p:nvSpPr>
          <p:cNvPr id="80" name="右矢印 79"/>
          <p:cNvSpPr/>
          <p:nvPr/>
        </p:nvSpPr>
        <p:spPr bwMode="gray">
          <a:xfrm>
            <a:off x="3301570" y="2296919"/>
            <a:ext cx="1918053" cy="364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1" name="右矢印 80"/>
          <p:cNvSpPr/>
          <p:nvPr/>
        </p:nvSpPr>
        <p:spPr bwMode="gray">
          <a:xfrm>
            <a:off x="3288547" y="2748829"/>
            <a:ext cx="2908075" cy="364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2" name="右矢印 81"/>
          <p:cNvSpPr/>
          <p:nvPr/>
        </p:nvSpPr>
        <p:spPr bwMode="gray">
          <a:xfrm>
            <a:off x="3283864" y="3200740"/>
            <a:ext cx="3924976" cy="364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 bwMode="gray">
          <a:xfrm>
            <a:off x="2740482" y="2283649"/>
            <a:ext cx="53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n=3</a:t>
            </a:r>
            <a:endParaRPr lang="ja-JP" altLang="en-US" dirty="0"/>
          </a:p>
        </p:txBody>
      </p:sp>
      <p:sp>
        <p:nvSpPr>
          <p:cNvPr id="84" name="テキスト ボックス 83"/>
          <p:cNvSpPr txBox="1"/>
          <p:nvPr/>
        </p:nvSpPr>
        <p:spPr bwMode="gray">
          <a:xfrm>
            <a:off x="2736746" y="3177221"/>
            <a:ext cx="53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n=3</a:t>
            </a:r>
            <a:endParaRPr lang="ja-JP" altLang="en-US" dirty="0"/>
          </a:p>
        </p:txBody>
      </p:sp>
      <p:sp>
        <p:nvSpPr>
          <p:cNvPr id="100" name="正方形/長方形 99"/>
          <p:cNvSpPr/>
          <p:nvPr/>
        </p:nvSpPr>
        <p:spPr bwMode="gray">
          <a:xfrm>
            <a:off x="1559497" y="4297026"/>
            <a:ext cx="1180985" cy="356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Taking samples and culture</a:t>
            </a:r>
          </a:p>
        </p:txBody>
      </p:sp>
      <p:sp>
        <p:nvSpPr>
          <p:cNvPr id="101" name="右矢印 100"/>
          <p:cNvSpPr/>
          <p:nvPr/>
        </p:nvSpPr>
        <p:spPr bwMode="gray">
          <a:xfrm>
            <a:off x="1601976" y="4873090"/>
            <a:ext cx="6942296" cy="356111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02" name="正方形/長方形 101"/>
          <p:cNvSpPr/>
          <p:nvPr/>
        </p:nvSpPr>
        <p:spPr bwMode="gray">
          <a:xfrm>
            <a:off x="1559497" y="4873090"/>
            <a:ext cx="1180985" cy="356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Counting number of the culture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109" name="直線コネクタ 108"/>
          <p:cNvCxnSpPr/>
          <p:nvPr/>
        </p:nvCxnSpPr>
        <p:spPr bwMode="gray">
          <a:xfrm>
            <a:off x="4611063" y="1440480"/>
            <a:ext cx="3342" cy="295200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 bwMode="gray">
          <a:xfrm>
            <a:off x="5003717" y="1458260"/>
            <a:ext cx="6153" cy="36000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 bwMode="gray">
          <a:xfrm>
            <a:off x="5591444" y="1441554"/>
            <a:ext cx="0" cy="295200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 bwMode="gray">
          <a:xfrm>
            <a:off x="5978546" y="1456997"/>
            <a:ext cx="0" cy="36000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 bwMode="gray">
          <a:xfrm>
            <a:off x="6565351" y="1443370"/>
            <a:ext cx="3342" cy="295200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 bwMode="gray">
          <a:xfrm>
            <a:off x="6962058" y="1443370"/>
            <a:ext cx="6153" cy="363556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 bwMode="gray">
          <a:xfrm>
            <a:off x="7584520" y="1466899"/>
            <a:ext cx="3342" cy="295200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 bwMode="gray">
          <a:xfrm>
            <a:off x="7969376" y="1476040"/>
            <a:ext cx="6153" cy="36000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右矢印 1"/>
          <p:cNvSpPr/>
          <p:nvPr/>
        </p:nvSpPr>
        <p:spPr bwMode="gray">
          <a:xfrm>
            <a:off x="3294380" y="1450902"/>
            <a:ext cx="324749" cy="36933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105"/>
          <p:cNvSpPr txBox="1"/>
          <p:nvPr/>
        </p:nvSpPr>
        <p:spPr bwMode="gray">
          <a:xfrm>
            <a:off x="3225205" y="1472238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48 h</a:t>
            </a:r>
            <a:endParaRPr lang="ja-JP" altLang="en-US" sz="1400" dirty="0"/>
          </a:p>
        </p:txBody>
      </p:sp>
      <p:cxnSp>
        <p:nvCxnSpPr>
          <p:cNvPr id="9" name="直線コネクタ 8"/>
          <p:cNvCxnSpPr/>
          <p:nvPr/>
        </p:nvCxnSpPr>
        <p:spPr bwMode="gray">
          <a:xfrm>
            <a:off x="3287658" y="1744622"/>
            <a:ext cx="0" cy="264922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109"/>
          <p:cNvSpPr/>
          <p:nvPr/>
        </p:nvSpPr>
        <p:spPr bwMode="gray">
          <a:xfrm>
            <a:off x="2813658" y="4350558"/>
            <a:ext cx="762062" cy="23729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Sampling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10" name="正方形/長方形 109"/>
          <p:cNvSpPr/>
          <p:nvPr/>
        </p:nvSpPr>
        <p:spPr bwMode="gray">
          <a:xfrm>
            <a:off x="4122896" y="4367068"/>
            <a:ext cx="683030" cy="23729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Sampling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/>
          <p:nvPr/>
        </p:nvCxnSpPr>
        <p:spPr bwMode="gray">
          <a:xfrm>
            <a:off x="4254380" y="1433473"/>
            <a:ext cx="1270" cy="2339975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 bwMode="gray">
          <a:xfrm>
            <a:off x="3770646" y="3741062"/>
            <a:ext cx="775087" cy="23749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7</a:t>
            </a:r>
            <a:r>
              <a:rPr lang="en-US" altLang="ja-JP" sz="1600" baseline="30000" dirty="0">
                <a:solidFill>
                  <a:schemeClr val="tx1"/>
                </a:solidFill>
              </a:rPr>
              <a:t>th </a:t>
            </a:r>
            <a:r>
              <a:rPr lang="en-US" altLang="ja-JP" sz="1600" dirty="0">
                <a:solidFill>
                  <a:schemeClr val="tx1"/>
                </a:solidFill>
              </a:rPr>
              <a:t>day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 bwMode="gray">
          <a:xfrm>
            <a:off x="5187440" y="4356436"/>
            <a:ext cx="730393" cy="23729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Sampling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96" name="正方形/長方形 95"/>
          <p:cNvSpPr/>
          <p:nvPr/>
        </p:nvSpPr>
        <p:spPr bwMode="gray">
          <a:xfrm>
            <a:off x="6196622" y="4350558"/>
            <a:ext cx="710273" cy="23729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Sampling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97" name="正方形/長方形 96"/>
          <p:cNvSpPr/>
          <p:nvPr/>
        </p:nvSpPr>
        <p:spPr bwMode="gray">
          <a:xfrm>
            <a:off x="7207708" y="4346842"/>
            <a:ext cx="707299" cy="23729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Sampling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 bwMode="gray">
          <a:xfrm>
            <a:off x="3667185" y="1441750"/>
            <a:ext cx="6153" cy="36000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1"/>
          <p:cNvSpPr/>
          <p:nvPr/>
        </p:nvSpPr>
        <p:spPr bwMode="gray">
          <a:xfrm>
            <a:off x="2899368" y="4924374"/>
            <a:ext cx="963181" cy="23729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Measurement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 bwMode="gray">
          <a:xfrm flipH="1">
            <a:off x="3286124" y="1435201"/>
            <a:ext cx="2423" cy="2376001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 bwMode="gray">
          <a:xfrm>
            <a:off x="2862310" y="3743372"/>
            <a:ext cx="741961" cy="2352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0</a:t>
            </a:r>
            <a:r>
              <a:rPr lang="en-US" altLang="ja-JP" sz="1600" baseline="30000" dirty="0">
                <a:solidFill>
                  <a:schemeClr val="tx1"/>
                </a:solidFill>
              </a:rPr>
              <a:t>th </a:t>
            </a:r>
            <a:r>
              <a:rPr lang="en-US" altLang="ja-JP" sz="1600" dirty="0">
                <a:solidFill>
                  <a:schemeClr val="tx1"/>
                </a:solidFill>
              </a:rPr>
              <a:t>day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8" name="右矢印 97"/>
          <p:cNvSpPr/>
          <p:nvPr/>
        </p:nvSpPr>
        <p:spPr bwMode="gray">
          <a:xfrm>
            <a:off x="6216361" y="2706236"/>
            <a:ext cx="343759" cy="43337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 bwMode="gray">
          <a:xfrm>
            <a:off x="6139433" y="2768122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24 h</a:t>
            </a:r>
            <a:endParaRPr lang="ja-JP" altLang="en-US" sz="1400" dirty="0"/>
          </a:p>
        </p:txBody>
      </p:sp>
      <p:cxnSp>
        <p:nvCxnSpPr>
          <p:cNvPr id="60" name="直線コネクタ 59"/>
          <p:cNvCxnSpPr/>
          <p:nvPr/>
        </p:nvCxnSpPr>
        <p:spPr bwMode="gray">
          <a:xfrm>
            <a:off x="5225846" y="1459335"/>
            <a:ext cx="1130" cy="23400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 bwMode="gray">
          <a:xfrm>
            <a:off x="4687581" y="3740794"/>
            <a:ext cx="841880" cy="23780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14</a:t>
            </a:r>
            <a:r>
              <a:rPr lang="en-US" altLang="ja-JP" sz="1600" baseline="30000" dirty="0">
                <a:solidFill>
                  <a:schemeClr val="tx1"/>
                </a:solidFill>
              </a:rPr>
              <a:t>th </a:t>
            </a:r>
            <a:r>
              <a:rPr lang="en-US" altLang="ja-JP" sz="1600" dirty="0">
                <a:solidFill>
                  <a:schemeClr val="tx1"/>
                </a:solidFill>
              </a:rPr>
              <a:t>day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8" name="テキスト ボックス 105"/>
          <p:cNvSpPr txBox="1"/>
          <p:nvPr/>
        </p:nvSpPr>
        <p:spPr bwMode="gray">
          <a:xfrm>
            <a:off x="5529461" y="2323648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48 h</a:t>
            </a:r>
            <a:endParaRPr lang="ja-JP" altLang="en-US" sz="1400" dirty="0"/>
          </a:p>
        </p:txBody>
      </p:sp>
      <p:sp>
        <p:nvSpPr>
          <p:cNvPr id="113" name="右矢印 112"/>
          <p:cNvSpPr/>
          <p:nvPr/>
        </p:nvSpPr>
        <p:spPr bwMode="gray">
          <a:xfrm>
            <a:off x="4636110" y="1846765"/>
            <a:ext cx="324749" cy="36933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38" name="テキスト ボックス 105"/>
          <p:cNvSpPr txBox="1"/>
          <p:nvPr/>
        </p:nvSpPr>
        <p:spPr bwMode="gray">
          <a:xfrm>
            <a:off x="4557410" y="1877626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48 h</a:t>
            </a:r>
            <a:endParaRPr lang="ja-JP" altLang="en-US" sz="1400" dirty="0"/>
          </a:p>
        </p:txBody>
      </p:sp>
      <p:sp>
        <p:nvSpPr>
          <p:cNvPr id="140" name="テキスト ボックス 139"/>
          <p:cNvSpPr txBox="1"/>
          <p:nvPr/>
        </p:nvSpPr>
        <p:spPr bwMode="gray">
          <a:xfrm>
            <a:off x="5165229" y="2317024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24 h</a:t>
            </a:r>
            <a:endParaRPr lang="ja-JP" altLang="en-US" sz="1400" dirty="0"/>
          </a:p>
        </p:txBody>
      </p:sp>
      <p:cxnSp>
        <p:nvCxnSpPr>
          <p:cNvPr id="76" name="直線コネクタ 75"/>
          <p:cNvCxnSpPr/>
          <p:nvPr/>
        </p:nvCxnSpPr>
        <p:spPr bwMode="gray">
          <a:xfrm>
            <a:off x="6221111" y="1459334"/>
            <a:ext cx="1130" cy="23760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正方形/長方形 76"/>
          <p:cNvSpPr/>
          <p:nvPr/>
        </p:nvSpPr>
        <p:spPr bwMode="gray">
          <a:xfrm>
            <a:off x="5691330" y="3740795"/>
            <a:ext cx="836719" cy="23780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21</a:t>
            </a:r>
            <a:r>
              <a:rPr lang="en-US" altLang="ja-JP" sz="1600" baseline="30000" dirty="0">
                <a:solidFill>
                  <a:schemeClr val="tx1"/>
                </a:solidFill>
              </a:rPr>
              <a:t>st </a:t>
            </a:r>
            <a:r>
              <a:rPr lang="en-US" altLang="ja-JP" sz="1600" dirty="0">
                <a:solidFill>
                  <a:schemeClr val="tx1"/>
                </a:solidFill>
              </a:rPr>
              <a:t>day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42" name="右矢印 141"/>
          <p:cNvSpPr/>
          <p:nvPr/>
        </p:nvSpPr>
        <p:spPr bwMode="gray">
          <a:xfrm>
            <a:off x="6586335" y="2743374"/>
            <a:ext cx="324749" cy="36933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43" name="テキスト ボックス 105"/>
          <p:cNvSpPr txBox="1"/>
          <p:nvPr/>
        </p:nvSpPr>
        <p:spPr bwMode="gray">
          <a:xfrm>
            <a:off x="6507635" y="2774235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48 h</a:t>
            </a:r>
            <a:endParaRPr lang="ja-JP" altLang="en-US" sz="1400" dirty="0"/>
          </a:p>
        </p:txBody>
      </p:sp>
      <p:cxnSp>
        <p:nvCxnSpPr>
          <p:cNvPr id="63" name="直線コネクタ 62"/>
          <p:cNvCxnSpPr/>
          <p:nvPr/>
        </p:nvCxnSpPr>
        <p:spPr bwMode="gray">
          <a:xfrm>
            <a:off x="7225088" y="1459333"/>
            <a:ext cx="1130" cy="23760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/>
          <p:cNvSpPr/>
          <p:nvPr/>
        </p:nvSpPr>
        <p:spPr bwMode="gray">
          <a:xfrm>
            <a:off x="6795675" y="3740794"/>
            <a:ext cx="855927" cy="23780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28</a:t>
            </a:r>
            <a:r>
              <a:rPr lang="en-US" altLang="ja-JP" sz="1600" baseline="30000" dirty="0">
                <a:solidFill>
                  <a:schemeClr val="tx1"/>
                </a:solidFill>
              </a:rPr>
              <a:t>th </a:t>
            </a:r>
            <a:r>
              <a:rPr lang="en-US" altLang="ja-JP" sz="1600" dirty="0">
                <a:solidFill>
                  <a:schemeClr val="tx1"/>
                </a:solidFill>
              </a:rPr>
              <a:t>day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45" name="テキスト ボックス 144"/>
          <p:cNvSpPr txBox="1"/>
          <p:nvPr/>
        </p:nvSpPr>
        <p:spPr bwMode="gray">
          <a:xfrm>
            <a:off x="7166595" y="3225585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24 h</a:t>
            </a:r>
            <a:endParaRPr lang="ja-JP" altLang="en-US" sz="1400" dirty="0"/>
          </a:p>
        </p:txBody>
      </p:sp>
      <p:sp>
        <p:nvSpPr>
          <p:cNvPr id="146" name="右矢印 145"/>
          <p:cNvSpPr/>
          <p:nvPr/>
        </p:nvSpPr>
        <p:spPr bwMode="gray">
          <a:xfrm>
            <a:off x="7613497" y="3200837"/>
            <a:ext cx="324749" cy="36933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47" name="テキスト ボックス 105"/>
          <p:cNvSpPr txBox="1"/>
          <p:nvPr/>
        </p:nvSpPr>
        <p:spPr bwMode="gray">
          <a:xfrm>
            <a:off x="7534797" y="3231698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48 h</a:t>
            </a:r>
            <a:endParaRPr lang="ja-JP" altLang="en-US" sz="1400" dirty="0"/>
          </a:p>
        </p:txBody>
      </p:sp>
      <p:sp>
        <p:nvSpPr>
          <p:cNvPr id="70" name="正方形/長方形 111"/>
          <p:cNvSpPr/>
          <p:nvPr/>
        </p:nvSpPr>
        <p:spPr bwMode="gray">
          <a:xfrm>
            <a:off x="4126912" y="4918352"/>
            <a:ext cx="963181" cy="23729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Measurement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71" name="正方形/長方形 111"/>
          <p:cNvSpPr/>
          <p:nvPr/>
        </p:nvSpPr>
        <p:spPr bwMode="gray">
          <a:xfrm>
            <a:off x="5247351" y="4925058"/>
            <a:ext cx="963181" cy="23729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Measurement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85" name="正方形/長方形 111"/>
          <p:cNvSpPr/>
          <p:nvPr/>
        </p:nvSpPr>
        <p:spPr bwMode="gray">
          <a:xfrm>
            <a:off x="6302598" y="4917357"/>
            <a:ext cx="963181" cy="23729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Measurement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86" name="正方形/長方形 111"/>
          <p:cNvSpPr/>
          <p:nvPr/>
        </p:nvSpPr>
        <p:spPr bwMode="gray">
          <a:xfrm>
            <a:off x="7330361" y="4918352"/>
            <a:ext cx="963181" cy="23729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Measurement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Figure</a:t>
            </a:r>
            <a:r>
              <a:rPr kumimoji="1" lang="ja-JP" altLang="en-US" dirty="0"/>
              <a:t> </a:t>
            </a:r>
            <a:r>
              <a:rPr kumimoji="1" lang="en-US" altLang="ja-JP" dirty="0"/>
              <a:t>Legend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dirty="0"/>
              <a:t>Supplemental Fig2a, 2b</a:t>
            </a:r>
            <a:r>
              <a:rPr lang="ja-JP" altLang="en-US" dirty="0"/>
              <a:t>　</a:t>
            </a:r>
            <a:r>
              <a:rPr lang="en-US" altLang="ja-JP" dirty="0"/>
              <a:t>Schematic showing enteral feeding model and experimental design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Supplemental </a:t>
            </a:r>
            <a:r>
              <a:rPr lang="en-US" altLang="ja-JP" dirty="0"/>
              <a:t>Fig2a.</a:t>
            </a:r>
            <a:r>
              <a:rPr lang="en-US" altLang="ja-JP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Enteral feeding model</a:t>
            </a:r>
          </a:p>
          <a:p>
            <a:pPr marL="0" indent="0">
              <a:buNone/>
            </a:pPr>
            <a:r>
              <a:rPr lang="en-US" altLang="ja-JP" dirty="0" smtClean="0"/>
              <a:t>Schematic </a:t>
            </a:r>
            <a:r>
              <a:rPr lang="en-US" altLang="ja-JP" dirty="0"/>
              <a:t>flowchart of enteral feeding model for injecting nutritional supplements. This model is designed for patients who are subjected to injecting nutritional supplements in the safety cabinet. </a:t>
            </a:r>
          </a:p>
          <a:p>
            <a:pPr marL="0" indent="0">
              <a:buNone/>
            </a:pPr>
            <a:r>
              <a:rPr lang="en-US" altLang="ja-JP" dirty="0"/>
              <a:t>Supplemental Fig2b.</a:t>
            </a:r>
            <a:r>
              <a:rPr lang="en-US" altLang="ja-JP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kern="1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Experimental </a:t>
            </a:r>
            <a:r>
              <a:rPr lang="en-US" altLang="ja-JP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design</a:t>
            </a:r>
            <a:endParaRPr lang="ja-JP" altLang="en-US" kern="100" dirty="0"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dirty="0" smtClean="0"/>
              <a:t>Experimental </a:t>
            </a:r>
            <a:r>
              <a:rPr lang="en-US" altLang="ja-JP" dirty="0"/>
              <a:t>design </a:t>
            </a:r>
            <a:r>
              <a:rPr lang="en-US" altLang="ja-JP" dirty="0" smtClean="0"/>
              <a:t>for </a:t>
            </a:r>
            <a:r>
              <a:rPr lang="en-US" altLang="ja-JP" dirty="0"/>
              <a:t>each period </a:t>
            </a:r>
            <a:r>
              <a:rPr lang="en-US" altLang="ja-JP" dirty="0" smtClean="0"/>
              <a:t>and </a:t>
            </a:r>
            <a:r>
              <a:rPr lang="en-US" altLang="ja-JP" dirty="0"/>
              <a:t>group.</a:t>
            </a:r>
            <a:r>
              <a:rPr lang="ja-JP" altLang="en-US" dirty="0"/>
              <a:t> </a:t>
            </a:r>
            <a:r>
              <a:rPr lang="en-US" altLang="ja-JP" dirty="0"/>
              <a:t>Nutrients were injected into the tubes once a day for 28 consecutive </a:t>
            </a:r>
            <a:r>
              <a:rPr lang="en-US" altLang="ja-JP" dirty="0" smtClean="0"/>
              <a:t>in </a:t>
            </a:r>
            <a:r>
              <a:rPr lang="en-US" altLang="ja-JP" dirty="0"/>
              <a:t>the cleaning and control groups. The tubes were stored in an incubator at 37  °C for 24 h after 7, 14, 21, and 28 days of continuous injection. Culture samples were collected from the tube junctions to </a:t>
            </a:r>
            <a:r>
              <a:rPr lang="en-US" altLang="ja-JP" dirty="0" smtClean="0"/>
              <a:t>count </a:t>
            </a:r>
            <a:r>
              <a:rPr lang="en-US" altLang="ja-JP" dirty="0"/>
              <a:t>the bacteria before the next nutrient injection. Samples were cultured at 37 °C for 48 h. On each collection day, three tubes (n = 3) were used for each group. Culture samples were also collected from the joints of each tube immediately after the package was opened.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193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85</Words>
  <Application>Microsoft Office PowerPoint</Application>
  <PresentationFormat>ワイド画面</PresentationFormat>
  <Paragraphs>44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Ｐゴシック</vt:lpstr>
      <vt:lpstr>ＭＳ 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Figure Legend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yakugakubu20</dc:creator>
  <cp:lastModifiedBy>yakugakubu20</cp:lastModifiedBy>
  <cp:revision>17</cp:revision>
  <dcterms:created xsi:type="dcterms:W3CDTF">2021-07-22T02:48:27Z</dcterms:created>
  <dcterms:modified xsi:type="dcterms:W3CDTF">2022-04-16T17:29:45Z</dcterms:modified>
</cp:coreProperties>
</file>