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90" r:id="rId2"/>
    <p:sldId id="109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26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2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3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7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74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8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9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69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1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40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5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2BE0-F063-4784-BF5E-6FA36DCD638E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DACF-4070-46D0-9694-189BA12ED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32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7FB28BE-245A-4799-8F1F-F0DECE446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00" b="11633"/>
          <a:stretch/>
        </p:blipFill>
        <p:spPr>
          <a:xfrm>
            <a:off x="3134220" y="1544867"/>
            <a:ext cx="5923557" cy="397236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C42B8-83C1-460E-AAE0-B151AD618DB0}"/>
              </a:ext>
            </a:extLst>
          </p:cNvPr>
          <p:cNvSpPr txBox="1"/>
          <p:nvPr/>
        </p:nvSpPr>
        <p:spPr>
          <a:xfrm>
            <a:off x="4904006" y="551723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Months after operation</a:t>
            </a:r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811EB0-2D67-4509-AC0B-9D9C6692DBBE}"/>
              </a:ext>
            </a:extLst>
          </p:cNvPr>
          <p:cNvSpPr txBox="1"/>
          <p:nvPr/>
        </p:nvSpPr>
        <p:spPr>
          <a:xfrm rot="5400000">
            <a:off x="1890308" y="324433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Overall survival</a:t>
            </a:r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84E960-7733-42F8-AEEB-28047937C1F7}"/>
              </a:ext>
            </a:extLst>
          </p:cNvPr>
          <p:cNvSpPr txBox="1"/>
          <p:nvPr/>
        </p:nvSpPr>
        <p:spPr>
          <a:xfrm>
            <a:off x="8112225" y="465313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= </a:t>
            </a:r>
            <a:r>
              <a:rPr lang="en-US" altLang="ja-JP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0.023</a:t>
            </a:r>
            <a:endParaRPr lang="ja-JP" altLang="en-US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4E4273-8162-4119-B773-26073ED2D9C4}"/>
              </a:ext>
            </a:extLst>
          </p:cNvPr>
          <p:cNvSpPr txBox="1"/>
          <p:nvPr/>
        </p:nvSpPr>
        <p:spPr>
          <a:xfrm>
            <a:off x="6156656" y="1903772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Low expression (n=94)</a:t>
            </a:r>
            <a:endParaRPr lang="ja-JP" altLang="en-US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176041C-1FBE-4C6D-996E-0ED5082D7ACE}"/>
              </a:ext>
            </a:extLst>
          </p:cNvPr>
          <p:cNvSpPr txBox="1"/>
          <p:nvPr/>
        </p:nvSpPr>
        <p:spPr>
          <a:xfrm>
            <a:off x="6129630" y="3618169"/>
            <a:ext cx="257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High expression (n=83)</a:t>
            </a:r>
            <a:endParaRPr lang="ja-JP" altLang="en-US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3297481-D614-F3CD-DD67-3C4C7490579A}"/>
              </a:ext>
            </a:extLst>
          </p:cNvPr>
          <p:cNvSpPr txBox="1"/>
          <p:nvPr/>
        </p:nvSpPr>
        <p:spPr>
          <a:xfrm>
            <a:off x="0" y="1175535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(a) Presence of lymphatic invasion 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85D2339-9DE1-E4F9-4264-CAF402E9A14B}"/>
              </a:ext>
            </a:extLst>
          </p:cNvPr>
          <p:cNvSpPr txBox="1"/>
          <p:nvPr/>
        </p:nvSpPr>
        <p:spPr>
          <a:xfrm>
            <a:off x="-31996" y="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Supplementary Figure 2</a:t>
            </a:r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415496-C92E-651F-6DBE-6CD690853936}"/>
              </a:ext>
            </a:extLst>
          </p:cNvPr>
          <p:cNvSpPr txBox="1"/>
          <p:nvPr/>
        </p:nvSpPr>
        <p:spPr>
          <a:xfrm>
            <a:off x="2489612" y="-10658"/>
            <a:ext cx="9805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Kaplan–Meier analysis of five-year overall survival in relation to PROX1 depending on the (a) presence or (b) absence of lymphatic invasion.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4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A01EE14-B149-4D3B-9988-4E759CD353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41" b="10783"/>
          <a:stretch/>
        </p:blipFill>
        <p:spPr>
          <a:xfrm>
            <a:off x="3026281" y="1631986"/>
            <a:ext cx="5877550" cy="397236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C42B8-83C1-460E-AAE0-B151AD618DB0}"/>
              </a:ext>
            </a:extLst>
          </p:cNvPr>
          <p:cNvSpPr txBox="1"/>
          <p:nvPr/>
        </p:nvSpPr>
        <p:spPr>
          <a:xfrm>
            <a:off x="4904006" y="551723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Months after operation</a:t>
            </a:r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811EB0-2D67-4509-AC0B-9D9C6692DBBE}"/>
              </a:ext>
            </a:extLst>
          </p:cNvPr>
          <p:cNvSpPr txBox="1"/>
          <p:nvPr/>
        </p:nvSpPr>
        <p:spPr>
          <a:xfrm rot="5400000">
            <a:off x="1890308" y="324433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Overall survival</a:t>
            </a:r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84E960-7733-42F8-AEEB-28047937C1F7}"/>
              </a:ext>
            </a:extLst>
          </p:cNvPr>
          <p:cNvSpPr txBox="1"/>
          <p:nvPr/>
        </p:nvSpPr>
        <p:spPr>
          <a:xfrm>
            <a:off x="8112225" y="465313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P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= 0.75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4E4273-8162-4119-B773-26073ED2D9C4}"/>
              </a:ext>
            </a:extLst>
          </p:cNvPr>
          <p:cNvSpPr txBox="1"/>
          <p:nvPr/>
        </p:nvSpPr>
        <p:spPr>
          <a:xfrm>
            <a:off x="6547074" y="2437190"/>
            <a:ext cx="2507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Low expression (n=11)</a:t>
            </a:r>
            <a:endParaRPr lang="ja-JP" altLang="en-US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176041C-1FBE-4C6D-996E-0ED5082D7ACE}"/>
              </a:ext>
            </a:extLst>
          </p:cNvPr>
          <p:cNvSpPr txBox="1"/>
          <p:nvPr/>
        </p:nvSpPr>
        <p:spPr>
          <a:xfrm>
            <a:off x="7287992" y="1785645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High expression (n=8)</a:t>
            </a:r>
            <a:endParaRPr lang="ja-JP" altLang="en-US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3BF5D36-4E8E-A027-1D1F-A75B4B8B3590}"/>
              </a:ext>
            </a:extLst>
          </p:cNvPr>
          <p:cNvSpPr txBox="1"/>
          <p:nvPr/>
        </p:nvSpPr>
        <p:spPr>
          <a:xfrm>
            <a:off x="-31996" y="1262654"/>
            <a:ext cx="368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sence of lymphatic invasion 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856293-8CE6-C526-440A-59A542884B8C}"/>
              </a:ext>
            </a:extLst>
          </p:cNvPr>
          <p:cNvSpPr txBox="1"/>
          <p:nvPr/>
        </p:nvSpPr>
        <p:spPr>
          <a:xfrm>
            <a:off x="-31996" y="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Supplementary Figure 2</a:t>
            </a:r>
            <a:endParaRPr lang="ja-JP" altLang="en-US" dirty="0">
              <a:solidFill>
                <a:prstClr val="black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407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dirty="0"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92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中澤 信博</dc:creator>
  <cp:lastModifiedBy>中澤 信博</cp:lastModifiedBy>
  <cp:revision>9</cp:revision>
  <dcterms:created xsi:type="dcterms:W3CDTF">2022-04-02T05:38:46Z</dcterms:created>
  <dcterms:modified xsi:type="dcterms:W3CDTF">2022-08-11T05:27:40Z</dcterms:modified>
</cp:coreProperties>
</file>