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48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8DFE-B720-47FB-A755-92156AADEAB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E07-D263-4E09-A6D3-62FEB292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4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8DFE-B720-47FB-A755-92156AADEAB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E07-D263-4E09-A6D3-62FEB292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8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8DFE-B720-47FB-A755-92156AADEAB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E07-D263-4E09-A6D3-62FEB292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1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8DFE-B720-47FB-A755-92156AADEAB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E07-D263-4E09-A6D3-62FEB292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00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8DFE-B720-47FB-A755-92156AADEAB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E07-D263-4E09-A6D3-62FEB292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1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8DFE-B720-47FB-A755-92156AADEAB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E07-D263-4E09-A6D3-62FEB292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6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8DFE-B720-47FB-A755-92156AADEAB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E07-D263-4E09-A6D3-62FEB292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8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8DFE-B720-47FB-A755-92156AADEAB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E07-D263-4E09-A6D3-62FEB292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4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8DFE-B720-47FB-A755-92156AADEAB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E07-D263-4E09-A6D3-62FEB292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3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8DFE-B720-47FB-A755-92156AADEAB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E07-D263-4E09-A6D3-62FEB292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5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8DFE-B720-47FB-A755-92156AADEAB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BE07-D263-4E09-A6D3-62FEB292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6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58DFE-B720-47FB-A755-92156AADEABA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4BE07-D263-4E09-A6D3-62FEB2924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04935" y="1225978"/>
            <a:ext cx="10512810" cy="4700393"/>
            <a:chOff x="0" y="718981"/>
            <a:chExt cx="12192000" cy="4872572"/>
          </a:xfrm>
        </p:grpSpPr>
        <p:sp>
          <p:nvSpPr>
            <p:cNvPr id="4" name="Rectangle 3"/>
            <p:cNvSpPr/>
            <p:nvPr/>
          </p:nvSpPr>
          <p:spPr>
            <a:xfrm>
              <a:off x="0" y="5290981"/>
              <a:ext cx="12192000" cy="3005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200" b="1" dirty="0" smtClean="0">
                  <a:effectLst/>
                  <a:ea typeface="DFKai-SB"/>
                  <a:cs typeface="Times New Roman" panose="02020603050405020304" pitchFamily="18" charset="0"/>
                </a:rPr>
                <a:t>Supplementary Fig. S6. Overall survival with lost to follow-up ones as </a:t>
              </a:r>
              <a:r>
                <a:rPr lang="en-US" sz="1200" b="1" dirty="0" smtClean="0">
                  <a:ea typeface="DFKai-SB"/>
                  <a:cs typeface="Times New Roman" panose="02020603050405020304" pitchFamily="18" charset="0"/>
                </a:rPr>
                <a:t>death </a:t>
              </a:r>
              <a:r>
                <a:rPr lang="en-US" sz="1200" b="1" dirty="0">
                  <a:ea typeface="DFKai-SB"/>
                  <a:cs typeface="Times New Roman" panose="02020603050405020304" pitchFamily="18" charset="0"/>
                </a:rPr>
                <a:t>(OS1) </a:t>
              </a:r>
              <a:r>
                <a:rPr lang="en-US" sz="1200" b="1" dirty="0" smtClean="0">
                  <a:ea typeface="DFKai-SB"/>
                  <a:cs typeface="Times New Roman" panose="02020603050405020304" pitchFamily="18" charset="0"/>
                </a:rPr>
                <a:t>among </a:t>
              </a:r>
              <a:r>
                <a:rPr lang="en-US" sz="1200" b="1" dirty="0">
                  <a:ea typeface="DFKai-SB"/>
                  <a:cs typeface="Times New Roman" panose="02020603050405020304" pitchFamily="18" charset="0"/>
                </a:rPr>
                <a:t>all enrolled patients  </a:t>
              </a:r>
              <a:r>
                <a:rPr lang="en-US" sz="1200" b="1" dirty="0" smtClean="0">
                  <a:effectLst/>
                  <a:ea typeface="DFKai-SB"/>
                  <a:cs typeface="Times New Roman" panose="02020603050405020304" pitchFamily="18" charset="0"/>
                </a:rPr>
                <a:t>(total n=127)</a:t>
              </a:r>
              <a:endParaRPr lang="en-US" sz="1200" dirty="0">
                <a:effectLst/>
                <a:ea typeface="PMingLiU"/>
                <a:cs typeface="Times New Roman" panose="02020603050405020304" pitchFamily="18" charset="0"/>
              </a:endParaRPr>
            </a:p>
          </p:txBody>
        </p:sp>
        <p:pic>
          <p:nvPicPr>
            <p:cNvPr id="2052" name="Picture 4" descr="Product-Limit Survival Curves with Number of Subjects at Risk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718981"/>
              <a:ext cx="6096000" cy="45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Product-Limit Survival Curve with Number of Subjects at Risk and 95% Pointwise Confidence Limit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18981"/>
              <a:ext cx="6096000" cy="45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2412657" y="1299909"/>
            <a:ext cx="23884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effectLst/>
                <a:ea typeface="DFKai-SB"/>
              </a:rPr>
              <a:t>a. Patients at </a:t>
            </a:r>
            <a:r>
              <a:rPr lang="en-US" sz="1200" b="1" dirty="0" smtClean="0">
                <a:ea typeface="DFKai-SB"/>
              </a:rPr>
              <a:t>any </a:t>
            </a:r>
            <a:r>
              <a:rPr lang="en-US" sz="1200" b="1" dirty="0" smtClean="0">
                <a:effectLst/>
                <a:ea typeface="DFKai-SB"/>
              </a:rPr>
              <a:t>lines of </a:t>
            </a:r>
            <a:r>
              <a:rPr lang="en-US" sz="1200" b="1" dirty="0" err="1" smtClean="0">
                <a:effectLst/>
                <a:ea typeface="DFKai-SB"/>
              </a:rPr>
              <a:t>eribuline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7562570" y="1299909"/>
            <a:ext cx="2771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ea typeface="DFKai-SB"/>
              </a:rPr>
              <a:t>b</a:t>
            </a:r>
            <a:r>
              <a:rPr lang="en-US" sz="1200" b="1" dirty="0" smtClean="0">
                <a:effectLst/>
                <a:ea typeface="DFKai-SB"/>
              </a:rPr>
              <a:t>. </a:t>
            </a:r>
            <a:r>
              <a:rPr lang="en-US" sz="1200" b="1" dirty="0"/>
              <a:t>Patients </a:t>
            </a:r>
            <a:r>
              <a:rPr lang="en-US" sz="1200" b="1" dirty="0" smtClean="0"/>
              <a:t>stratified by lines </a:t>
            </a:r>
            <a:r>
              <a:rPr lang="en-US" sz="1200" b="1" dirty="0"/>
              <a:t>of </a:t>
            </a:r>
            <a:r>
              <a:rPr lang="en-US" sz="1200" b="1" dirty="0" err="1"/>
              <a:t>eribuline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277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41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DFKai-SB</vt:lpstr>
      <vt:lpstr>PMingLiU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HanhNTH</dc:creator>
  <cp:lastModifiedBy>HanhNTH</cp:lastModifiedBy>
  <cp:revision>29</cp:revision>
  <dcterms:created xsi:type="dcterms:W3CDTF">2021-08-16T07:58:41Z</dcterms:created>
  <dcterms:modified xsi:type="dcterms:W3CDTF">2022-02-18T06:45:45Z</dcterms:modified>
</cp:coreProperties>
</file>