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5" r:id="rId2"/>
    <p:sldId id="266" r:id="rId3"/>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1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69" autoAdjust="0"/>
    <p:restoredTop sz="96272" autoAdjust="0"/>
  </p:normalViewPr>
  <p:slideViewPr>
    <p:cSldViewPr snapToGrid="0">
      <p:cViewPr varScale="1">
        <p:scale>
          <a:sx n="76" d="100"/>
          <a:sy n="76" d="100"/>
        </p:scale>
        <p:origin x="20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7449E-E2DB-C34A-A42A-D41A76124DD7}" type="datetimeFigureOut">
              <a:rPr kumimoji="1" lang="ja-JP" altLang="en-US" smtClean="0"/>
              <a:t>2022/9/10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30CA00-873D-8C42-B1A8-8FFC68C741BC}" type="slidenum">
              <a:rPr kumimoji="1" lang="ja-JP" altLang="en-US" smtClean="0"/>
              <a:t>‹#›</a:t>
            </a:fld>
            <a:endParaRPr kumimoji="1" lang="ja-JP" altLang="en-US"/>
          </a:p>
        </p:txBody>
      </p:sp>
    </p:spTree>
    <p:extLst>
      <p:ext uri="{BB962C8B-B14F-4D97-AF65-F5344CB8AC3E}">
        <p14:creationId xmlns:p14="http://schemas.microsoft.com/office/powerpoint/2010/main" val="41769831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65562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71839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1506986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15025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331145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354891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288884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1616195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686450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92355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4AA89D-10E4-4FEF-B0A6-319E122F328C}" type="datetimeFigureOut">
              <a:rPr kumimoji="1" lang="ja-JP" altLang="en-US" smtClean="0"/>
              <a:t>2022/9/10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2263997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54AA89D-10E4-4FEF-B0A6-319E122F328C}" type="datetimeFigureOut">
              <a:rPr kumimoji="1" lang="ja-JP" altLang="en-US" smtClean="0"/>
              <a:t>2022/9/10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E2C3088-66EC-4822-8D85-FA9C91CF4F3E}" type="slidenum">
              <a:rPr kumimoji="1" lang="ja-JP" altLang="en-US" smtClean="0"/>
              <a:t>‹#›</a:t>
            </a:fld>
            <a:endParaRPr kumimoji="1" lang="ja-JP" altLang="en-US"/>
          </a:p>
        </p:txBody>
      </p:sp>
    </p:spTree>
    <p:extLst>
      <p:ext uri="{BB962C8B-B14F-4D97-AF65-F5344CB8AC3E}">
        <p14:creationId xmlns:p14="http://schemas.microsoft.com/office/powerpoint/2010/main" val="1710249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2" name="グループ化 191">
            <a:extLst>
              <a:ext uri="{FF2B5EF4-FFF2-40B4-BE49-F238E27FC236}">
                <a16:creationId xmlns:a16="http://schemas.microsoft.com/office/drawing/2014/main" id="{89C7B37A-DF98-1B24-DDE7-7ACD61928E61}"/>
              </a:ext>
            </a:extLst>
          </p:cNvPr>
          <p:cNvGrpSpPr/>
          <p:nvPr/>
        </p:nvGrpSpPr>
        <p:grpSpPr>
          <a:xfrm>
            <a:off x="2912324" y="5432013"/>
            <a:ext cx="6913463" cy="4003063"/>
            <a:chOff x="2912324" y="5432013"/>
            <a:chExt cx="6913463" cy="4003063"/>
          </a:xfrm>
        </p:grpSpPr>
        <p:grpSp>
          <p:nvGrpSpPr>
            <p:cNvPr id="13" name="グループ化 12">
              <a:extLst>
                <a:ext uri="{FF2B5EF4-FFF2-40B4-BE49-F238E27FC236}">
                  <a16:creationId xmlns:a16="http://schemas.microsoft.com/office/drawing/2014/main" id="{F6B3C569-BAB2-480F-8A48-E27B05D44583}"/>
                </a:ext>
              </a:extLst>
            </p:cNvPr>
            <p:cNvGrpSpPr/>
            <p:nvPr/>
          </p:nvGrpSpPr>
          <p:grpSpPr>
            <a:xfrm>
              <a:off x="6781711" y="6041000"/>
              <a:ext cx="1873561" cy="3394076"/>
              <a:chOff x="6513830" y="5757662"/>
              <a:chExt cx="1873561" cy="3394076"/>
            </a:xfrm>
          </p:grpSpPr>
          <p:sp>
            <p:nvSpPr>
              <p:cNvPr id="778" name="正方形/長方形 777">
                <a:extLst>
                  <a:ext uri="{FF2B5EF4-FFF2-40B4-BE49-F238E27FC236}">
                    <a16:creationId xmlns:a16="http://schemas.microsoft.com/office/drawing/2014/main" id="{FF3C27C5-0905-4A64-AE40-22AF9AA38F28}"/>
                  </a:ext>
                </a:extLst>
              </p:cNvPr>
              <p:cNvSpPr/>
              <p:nvPr/>
            </p:nvSpPr>
            <p:spPr>
              <a:xfrm>
                <a:off x="6513830" y="8071738"/>
                <a:ext cx="1872000" cy="1080000"/>
              </a:xfrm>
              <a:prstGeom prst="rect">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6" name="正方形/長方形 565">
                <a:extLst>
                  <a:ext uri="{FF2B5EF4-FFF2-40B4-BE49-F238E27FC236}">
                    <a16:creationId xmlns:a16="http://schemas.microsoft.com/office/drawing/2014/main" id="{AD66D3CB-18AD-4ADC-8745-8E8185E1AE65}"/>
                  </a:ext>
                </a:extLst>
              </p:cNvPr>
              <p:cNvSpPr/>
              <p:nvPr/>
            </p:nvSpPr>
            <p:spPr>
              <a:xfrm>
                <a:off x="7451391" y="5757662"/>
                <a:ext cx="936000" cy="2287960"/>
              </a:xfrm>
              <a:prstGeom prst="rect">
                <a:avLst/>
              </a:prstGeom>
              <a:solidFill>
                <a:schemeClr val="accent2">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4" name="正方形/長方形 563">
                <a:extLst>
                  <a:ext uri="{FF2B5EF4-FFF2-40B4-BE49-F238E27FC236}">
                    <a16:creationId xmlns:a16="http://schemas.microsoft.com/office/drawing/2014/main" id="{71A247EE-5299-475F-8D64-6A0576E12210}"/>
                  </a:ext>
                </a:extLst>
              </p:cNvPr>
              <p:cNvSpPr/>
              <p:nvPr/>
            </p:nvSpPr>
            <p:spPr>
              <a:xfrm>
                <a:off x="6518809" y="5757662"/>
                <a:ext cx="936000" cy="2287960"/>
              </a:xfrm>
              <a:prstGeom prst="rect">
                <a:avLst/>
              </a:prstGeom>
              <a:solidFill>
                <a:schemeClr val="accent5">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79" name="テキスト ボックス 778">
              <a:extLst>
                <a:ext uri="{FF2B5EF4-FFF2-40B4-BE49-F238E27FC236}">
                  <a16:creationId xmlns:a16="http://schemas.microsoft.com/office/drawing/2014/main" id="{D4B171C9-6258-47C8-8562-0A6CA7EC6613}"/>
                </a:ext>
              </a:extLst>
            </p:cNvPr>
            <p:cNvSpPr txBox="1"/>
            <p:nvPr/>
          </p:nvSpPr>
          <p:spPr>
            <a:xfrm>
              <a:off x="6952408" y="8957665"/>
              <a:ext cx="1518364" cy="369332"/>
            </a:xfrm>
            <a:prstGeom prst="rect">
              <a:avLst/>
            </a:prstGeom>
            <a:noFill/>
          </p:spPr>
          <p:txBody>
            <a:bodyPr wrap="none" rtlCol="0">
              <a:spAutoFit/>
            </a:bodyPr>
            <a:lstStyle/>
            <a:p>
              <a:r>
                <a:rPr kumimoji="1" lang="en-US" altLang="ja-JP" b="1" i="1" dirty="0"/>
                <a:t>Diffuse-type</a:t>
              </a:r>
              <a:endParaRPr kumimoji="1" lang="ja-JP" altLang="en-US" b="1" i="1" dirty="0"/>
            </a:p>
          </p:txBody>
        </p:sp>
        <p:sp>
          <p:nvSpPr>
            <p:cNvPr id="766" name="テキスト ボックス 765">
              <a:extLst>
                <a:ext uri="{FF2B5EF4-FFF2-40B4-BE49-F238E27FC236}">
                  <a16:creationId xmlns:a16="http://schemas.microsoft.com/office/drawing/2014/main" id="{C5567419-E6DB-4F16-BFDF-B9D5238F655D}"/>
                </a:ext>
              </a:extLst>
            </p:cNvPr>
            <p:cNvSpPr txBox="1"/>
            <p:nvPr/>
          </p:nvSpPr>
          <p:spPr>
            <a:xfrm>
              <a:off x="5903591" y="8367933"/>
              <a:ext cx="615874" cy="523220"/>
            </a:xfrm>
            <a:prstGeom prst="rect">
              <a:avLst/>
            </a:prstGeom>
            <a:noFill/>
          </p:spPr>
          <p:txBody>
            <a:bodyPr wrap="none" rtlCol="0">
              <a:spAutoFit/>
            </a:bodyPr>
            <a:lstStyle/>
            <a:p>
              <a:pPr algn="ctr"/>
              <a:r>
                <a:rPr kumimoji="1" lang="en-US" altLang="ja-JP" sz="1400" b="1" dirty="0" err="1"/>
                <a:t>Muc</a:t>
              </a:r>
              <a:endParaRPr kumimoji="1" lang="en-US" altLang="ja-JP" sz="1400" b="1" dirty="0"/>
            </a:p>
            <a:p>
              <a:pPr algn="ctr"/>
              <a:r>
                <a:rPr kumimoji="1" lang="en-US" altLang="ja-JP" sz="1400" b="1" dirty="0"/>
                <a:t>(n=5)</a:t>
              </a:r>
              <a:endParaRPr kumimoji="1" lang="ja-JP" altLang="en-US" sz="1400" b="1" dirty="0"/>
            </a:p>
          </p:txBody>
        </p:sp>
        <p:grpSp>
          <p:nvGrpSpPr>
            <p:cNvPr id="551" name="グループ化 550">
              <a:extLst>
                <a:ext uri="{FF2B5EF4-FFF2-40B4-BE49-F238E27FC236}">
                  <a16:creationId xmlns:a16="http://schemas.microsoft.com/office/drawing/2014/main" id="{E14E151E-6581-4E7C-82AF-7E712C55AC45}"/>
                </a:ext>
              </a:extLst>
            </p:cNvPr>
            <p:cNvGrpSpPr/>
            <p:nvPr/>
          </p:nvGrpSpPr>
          <p:grpSpPr>
            <a:xfrm>
              <a:off x="3328639" y="5964161"/>
              <a:ext cx="6497148" cy="2376112"/>
              <a:chOff x="212586" y="5680823"/>
              <a:chExt cx="6497148" cy="2376112"/>
            </a:xfrm>
          </p:grpSpPr>
          <p:sp>
            <p:nvSpPr>
              <p:cNvPr id="452" name="Rectangle 438">
                <a:extLst>
                  <a:ext uri="{FF2B5EF4-FFF2-40B4-BE49-F238E27FC236}">
                    <a16:creationId xmlns:a16="http://schemas.microsoft.com/office/drawing/2014/main" id="{E51D4F9A-D389-4417-B7B0-217958C547DA}"/>
                  </a:ext>
                </a:extLst>
              </p:cNvPr>
              <p:cNvSpPr>
                <a:spLocks noChangeArrowheads="1"/>
              </p:cNvSpPr>
              <p:nvPr/>
            </p:nvSpPr>
            <p:spPr bwMode="auto">
              <a:xfrm>
                <a:off x="377741" y="5692775"/>
                <a:ext cx="4763" cy="9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3" name="Rectangle 439">
                <a:extLst>
                  <a:ext uri="{FF2B5EF4-FFF2-40B4-BE49-F238E27FC236}">
                    <a16:creationId xmlns:a16="http://schemas.microsoft.com/office/drawing/2014/main" id="{0C7C6348-D939-423D-87E9-E9E02B79246F}"/>
                  </a:ext>
                </a:extLst>
              </p:cNvPr>
              <p:cNvSpPr>
                <a:spLocks noChangeArrowheads="1"/>
              </p:cNvSpPr>
              <p:nvPr/>
            </p:nvSpPr>
            <p:spPr bwMode="auto">
              <a:xfrm>
                <a:off x="377741" y="5692775"/>
                <a:ext cx="4763" cy="9525"/>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4" name="Line 440">
                <a:extLst>
                  <a:ext uri="{FF2B5EF4-FFF2-40B4-BE49-F238E27FC236}">
                    <a16:creationId xmlns:a16="http://schemas.microsoft.com/office/drawing/2014/main" id="{98BFD8A1-1D78-4217-8829-750B59F5EB6D}"/>
                  </a:ext>
                </a:extLst>
              </p:cNvPr>
              <p:cNvSpPr>
                <a:spLocks noChangeShapeType="1"/>
              </p:cNvSpPr>
              <p:nvPr/>
            </p:nvSpPr>
            <p:spPr bwMode="auto">
              <a:xfrm>
                <a:off x="403412" y="7929563"/>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5" name="Line 441">
                <a:extLst>
                  <a:ext uri="{FF2B5EF4-FFF2-40B4-BE49-F238E27FC236}">
                    <a16:creationId xmlns:a16="http://schemas.microsoft.com/office/drawing/2014/main" id="{291C7D99-47E6-402D-9C27-B62E59BA1B3F}"/>
                  </a:ext>
                </a:extLst>
              </p:cNvPr>
              <p:cNvSpPr>
                <a:spLocks noChangeShapeType="1"/>
              </p:cNvSpPr>
              <p:nvPr/>
            </p:nvSpPr>
            <p:spPr bwMode="auto">
              <a:xfrm>
                <a:off x="403412" y="7661275"/>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6" name="Line 442">
                <a:extLst>
                  <a:ext uri="{FF2B5EF4-FFF2-40B4-BE49-F238E27FC236}">
                    <a16:creationId xmlns:a16="http://schemas.microsoft.com/office/drawing/2014/main" id="{FF1AA98C-DC92-4B67-BFD3-48D68C526202}"/>
                  </a:ext>
                </a:extLst>
              </p:cNvPr>
              <p:cNvSpPr>
                <a:spLocks noChangeShapeType="1"/>
              </p:cNvSpPr>
              <p:nvPr/>
            </p:nvSpPr>
            <p:spPr bwMode="auto">
              <a:xfrm>
                <a:off x="403412" y="7385050"/>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7" name="Line 443">
                <a:extLst>
                  <a:ext uri="{FF2B5EF4-FFF2-40B4-BE49-F238E27FC236}">
                    <a16:creationId xmlns:a16="http://schemas.microsoft.com/office/drawing/2014/main" id="{F8D21621-C4A4-4750-A6E1-095B033FA7F9}"/>
                  </a:ext>
                </a:extLst>
              </p:cNvPr>
              <p:cNvSpPr>
                <a:spLocks noChangeShapeType="1"/>
              </p:cNvSpPr>
              <p:nvPr/>
            </p:nvSpPr>
            <p:spPr bwMode="auto">
              <a:xfrm>
                <a:off x="403412" y="7116763"/>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8" name="Line 444">
                <a:extLst>
                  <a:ext uri="{FF2B5EF4-FFF2-40B4-BE49-F238E27FC236}">
                    <a16:creationId xmlns:a16="http://schemas.microsoft.com/office/drawing/2014/main" id="{00055556-7208-4830-B0DA-69A26CF154E0}"/>
                  </a:ext>
                </a:extLst>
              </p:cNvPr>
              <p:cNvSpPr>
                <a:spLocks noChangeShapeType="1"/>
              </p:cNvSpPr>
              <p:nvPr/>
            </p:nvSpPr>
            <p:spPr bwMode="auto">
              <a:xfrm>
                <a:off x="403412" y="6848475"/>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9" name="Line 445">
                <a:extLst>
                  <a:ext uri="{FF2B5EF4-FFF2-40B4-BE49-F238E27FC236}">
                    <a16:creationId xmlns:a16="http://schemas.microsoft.com/office/drawing/2014/main" id="{26F32BB5-F22E-4AA4-9D7A-BE14C7331646}"/>
                  </a:ext>
                </a:extLst>
              </p:cNvPr>
              <p:cNvSpPr>
                <a:spLocks noChangeShapeType="1"/>
              </p:cNvSpPr>
              <p:nvPr/>
            </p:nvSpPr>
            <p:spPr bwMode="auto">
              <a:xfrm>
                <a:off x="403412" y="6581775"/>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0" name="Line 446">
                <a:extLst>
                  <a:ext uri="{FF2B5EF4-FFF2-40B4-BE49-F238E27FC236}">
                    <a16:creationId xmlns:a16="http://schemas.microsoft.com/office/drawing/2014/main" id="{E906B5F3-7F63-4ECD-A1F1-0195B320FF3A}"/>
                  </a:ext>
                </a:extLst>
              </p:cNvPr>
              <p:cNvSpPr>
                <a:spLocks noChangeShapeType="1"/>
              </p:cNvSpPr>
              <p:nvPr/>
            </p:nvSpPr>
            <p:spPr bwMode="auto">
              <a:xfrm>
                <a:off x="403412" y="6303963"/>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1" name="Line 447">
                <a:extLst>
                  <a:ext uri="{FF2B5EF4-FFF2-40B4-BE49-F238E27FC236}">
                    <a16:creationId xmlns:a16="http://schemas.microsoft.com/office/drawing/2014/main" id="{1BA22A5C-622F-4BF3-AE38-C7CB2786FABB}"/>
                  </a:ext>
                </a:extLst>
              </p:cNvPr>
              <p:cNvSpPr>
                <a:spLocks noChangeShapeType="1"/>
              </p:cNvSpPr>
              <p:nvPr/>
            </p:nvSpPr>
            <p:spPr bwMode="auto">
              <a:xfrm>
                <a:off x="403412" y="6037263"/>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2" name="Line 448">
                <a:extLst>
                  <a:ext uri="{FF2B5EF4-FFF2-40B4-BE49-F238E27FC236}">
                    <a16:creationId xmlns:a16="http://schemas.microsoft.com/office/drawing/2014/main" id="{F762844B-2F21-45C2-915C-AC64E294B0E8}"/>
                  </a:ext>
                </a:extLst>
              </p:cNvPr>
              <p:cNvSpPr>
                <a:spLocks noChangeShapeType="1"/>
              </p:cNvSpPr>
              <p:nvPr/>
            </p:nvSpPr>
            <p:spPr bwMode="auto">
              <a:xfrm>
                <a:off x="403412" y="5768975"/>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3" name="Rectangle 449">
                <a:extLst>
                  <a:ext uri="{FF2B5EF4-FFF2-40B4-BE49-F238E27FC236}">
                    <a16:creationId xmlns:a16="http://schemas.microsoft.com/office/drawing/2014/main" id="{24F72200-C000-4B1C-838D-2345E47E70EE}"/>
                  </a:ext>
                </a:extLst>
              </p:cNvPr>
              <p:cNvSpPr>
                <a:spLocks noChangeArrowheads="1"/>
              </p:cNvSpPr>
              <p:nvPr/>
            </p:nvSpPr>
            <p:spPr bwMode="auto">
              <a:xfrm>
                <a:off x="297544" y="7841411"/>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0</a:t>
                </a:r>
                <a:endParaRPr kumimoji="0" lang="ja-JP" altLang="ja-JP" sz="3200" b="0" i="0" u="none" strike="noStrike" cap="none" normalizeH="0" baseline="0">
                  <a:ln>
                    <a:noFill/>
                  </a:ln>
                  <a:solidFill>
                    <a:schemeClr val="tx1"/>
                  </a:solidFill>
                  <a:effectLst/>
                  <a:latin typeface="+mn-lt"/>
                </a:endParaRPr>
              </a:p>
            </p:txBody>
          </p:sp>
          <p:sp>
            <p:nvSpPr>
              <p:cNvPr id="464" name="Rectangle 450">
                <a:extLst>
                  <a:ext uri="{FF2B5EF4-FFF2-40B4-BE49-F238E27FC236}">
                    <a16:creationId xmlns:a16="http://schemas.microsoft.com/office/drawing/2014/main" id="{FD0A2BB9-9CB9-4222-AD35-025F27DBDDED}"/>
                  </a:ext>
                </a:extLst>
              </p:cNvPr>
              <p:cNvSpPr>
                <a:spLocks noChangeArrowheads="1"/>
              </p:cNvSpPr>
              <p:nvPr/>
            </p:nvSpPr>
            <p:spPr bwMode="auto">
              <a:xfrm>
                <a:off x="297544" y="7573123"/>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2</a:t>
                </a:r>
                <a:endParaRPr kumimoji="0" lang="ja-JP" altLang="ja-JP" sz="3200" b="0" i="0" u="none" strike="noStrike" cap="none" normalizeH="0" baseline="0">
                  <a:ln>
                    <a:noFill/>
                  </a:ln>
                  <a:solidFill>
                    <a:schemeClr val="tx1"/>
                  </a:solidFill>
                  <a:effectLst/>
                  <a:latin typeface="+mn-lt"/>
                </a:endParaRPr>
              </a:p>
            </p:txBody>
          </p:sp>
          <p:sp>
            <p:nvSpPr>
              <p:cNvPr id="465" name="Rectangle 451">
                <a:extLst>
                  <a:ext uri="{FF2B5EF4-FFF2-40B4-BE49-F238E27FC236}">
                    <a16:creationId xmlns:a16="http://schemas.microsoft.com/office/drawing/2014/main" id="{0DB9B6D5-6B88-4B7C-81C0-FFA7B9B9CF74}"/>
                  </a:ext>
                </a:extLst>
              </p:cNvPr>
              <p:cNvSpPr>
                <a:spLocks noChangeArrowheads="1"/>
              </p:cNvSpPr>
              <p:nvPr/>
            </p:nvSpPr>
            <p:spPr bwMode="auto">
              <a:xfrm>
                <a:off x="297544" y="7296898"/>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4</a:t>
                </a:r>
                <a:endParaRPr kumimoji="0" lang="ja-JP" altLang="ja-JP" sz="3200" b="0" i="0" u="none" strike="noStrike" cap="none" normalizeH="0" baseline="0">
                  <a:ln>
                    <a:noFill/>
                  </a:ln>
                  <a:solidFill>
                    <a:schemeClr val="tx1"/>
                  </a:solidFill>
                  <a:effectLst/>
                  <a:latin typeface="+mn-lt"/>
                </a:endParaRPr>
              </a:p>
            </p:txBody>
          </p:sp>
          <p:sp>
            <p:nvSpPr>
              <p:cNvPr id="466" name="Rectangle 452">
                <a:extLst>
                  <a:ext uri="{FF2B5EF4-FFF2-40B4-BE49-F238E27FC236}">
                    <a16:creationId xmlns:a16="http://schemas.microsoft.com/office/drawing/2014/main" id="{5F11C28D-9744-449A-BE85-BA8F08771EA2}"/>
                  </a:ext>
                </a:extLst>
              </p:cNvPr>
              <p:cNvSpPr>
                <a:spLocks noChangeArrowheads="1"/>
              </p:cNvSpPr>
              <p:nvPr/>
            </p:nvSpPr>
            <p:spPr bwMode="auto">
              <a:xfrm>
                <a:off x="297544" y="7028611"/>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6</a:t>
                </a:r>
                <a:endParaRPr kumimoji="0" lang="ja-JP" altLang="ja-JP" sz="3200" b="0" i="0" u="none" strike="noStrike" cap="none" normalizeH="0" baseline="0">
                  <a:ln>
                    <a:noFill/>
                  </a:ln>
                  <a:solidFill>
                    <a:schemeClr val="tx1"/>
                  </a:solidFill>
                  <a:effectLst/>
                  <a:latin typeface="+mn-lt"/>
                </a:endParaRPr>
              </a:p>
            </p:txBody>
          </p:sp>
          <p:sp>
            <p:nvSpPr>
              <p:cNvPr id="467" name="Rectangle 453">
                <a:extLst>
                  <a:ext uri="{FF2B5EF4-FFF2-40B4-BE49-F238E27FC236}">
                    <a16:creationId xmlns:a16="http://schemas.microsoft.com/office/drawing/2014/main" id="{22679DA5-691E-4E3B-84B9-7C3C73D2B40D}"/>
                  </a:ext>
                </a:extLst>
              </p:cNvPr>
              <p:cNvSpPr>
                <a:spLocks noChangeArrowheads="1"/>
              </p:cNvSpPr>
              <p:nvPr/>
            </p:nvSpPr>
            <p:spPr bwMode="auto">
              <a:xfrm>
                <a:off x="297544" y="6761911"/>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8</a:t>
                </a:r>
                <a:endParaRPr kumimoji="0" lang="ja-JP" altLang="ja-JP" sz="3200" b="0" i="0" u="none" strike="noStrike" cap="none" normalizeH="0" baseline="0">
                  <a:ln>
                    <a:noFill/>
                  </a:ln>
                  <a:solidFill>
                    <a:schemeClr val="tx1"/>
                  </a:solidFill>
                  <a:effectLst/>
                  <a:latin typeface="+mn-lt"/>
                </a:endParaRPr>
              </a:p>
            </p:txBody>
          </p:sp>
          <p:sp>
            <p:nvSpPr>
              <p:cNvPr id="468" name="Rectangle 454">
                <a:extLst>
                  <a:ext uri="{FF2B5EF4-FFF2-40B4-BE49-F238E27FC236}">
                    <a16:creationId xmlns:a16="http://schemas.microsoft.com/office/drawing/2014/main" id="{3AC8D7FF-C011-4C00-A7AA-D2BF8212907A}"/>
                  </a:ext>
                </a:extLst>
              </p:cNvPr>
              <p:cNvSpPr>
                <a:spLocks noChangeArrowheads="1"/>
              </p:cNvSpPr>
              <p:nvPr/>
            </p:nvSpPr>
            <p:spPr bwMode="auto">
              <a:xfrm>
                <a:off x="212586" y="649362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10</a:t>
                </a:r>
                <a:endParaRPr kumimoji="0" lang="ja-JP" altLang="ja-JP" sz="3200" b="0" i="0" u="none" strike="noStrike" cap="none" normalizeH="0" baseline="0">
                  <a:ln>
                    <a:noFill/>
                  </a:ln>
                  <a:solidFill>
                    <a:schemeClr val="tx1"/>
                  </a:solidFill>
                  <a:effectLst/>
                  <a:latin typeface="+mn-lt"/>
                </a:endParaRPr>
              </a:p>
            </p:txBody>
          </p:sp>
          <p:sp>
            <p:nvSpPr>
              <p:cNvPr id="469" name="Rectangle 455">
                <a:extLst>
                  <a:ext uri="{FF2B5EF4-FFF2-40B4-BE49-F238E27FC236}">
                    <a16:creationId xmlns:a16="http://schemas.microsoft.com/office/drawing/2014/main" id="{277C62B1-B400-401F-AB9B-E7BF9A189539}"/>
                  </a:ext>
                </a:extLst>
              </p:cNvPr>
              <p:cNvSpPr>
                <a:spLocks noChangeArrowheads="1"/>
              </p:cNvSpPr>
              <p:nvPr/>
            </p:nvSpPr>
            <p:spPr bwMode="auto">
              <a:xfrm>
                <a:off x="212586" y="621581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12</a:t>
                </a:r>
                <a:endParaRPr kumimoji="0" lang="ja-JP" altLang="ja-JP" sz="3200" b="0" i="0" u="none" strike="noStrike" cap="none" normalizeH="0" baseline="0">
                  <a:ln>
                    <a:noFill/>
                  </a:ln>
                  <a:solidFill>
                    <a:schemeClr val="tx1"/>
                  </a:solidFill>
                  <a:effectLst/>
                  <a:latin typeface="+mn-lt"/>
                </a:endParaRPr>
              </a:p>
            </p:txBody>
          </p:sp>
          <p:sp>
            <p:nvSpPr>
              <p:cNvPr id="470" name="Rectangle 456">
                <a:extLst>
                  <a:ext uri="{FF2B5EF4-FFF2-40B4-BE49-F238E27FC236}">
                    <a16:creationId xmlns:a16="http://schemas.microsoft.com/office/drawing/2014/main" id="{A865AB52-226D-401E-A942-26E28A5083CC}"/>
                  </a:ext>
                </a:extLst>
              </p:cNvPr>
              <p:cNvSpPr>
                <a:spLocks noChangeArrowheads="1"/>
              </p:cNvSpPr>
              <p:nvPr/>
            </p:nvSpPr>
            <p:spPr bwMode="auto">
              <a:xfrm>
                <a:off x="212586" y="594911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14</a:t>
                </a:r>
                <a:endParaRPr kumimoji="0" lang="ja-JP" altLang="ja-JP" sz="3200" b="0" i="0" u="none" strike="noStrike" cap="none" normalizeH="0" baseline="0">
                  <a:ln>
                    <a:noFill/>
                  </a:ln>
                  <a:solidFill>
                    <a:schemeClr val="tx1"/>
                  </a:solidFill>
                  <a:effectLst/>
                  <a:latin typeface="+mn-lt"/>
                </a:endParaRPr>
              </a:p>
            </p:txBody>
          </p:sp>
          <p:sp>
            <p:nvSpPr>
              <p:cNvPr id="471" name="Rectangle 457">
                <a:extLst>
                  <a:ext uri="{FF2B5EF4-FFF2-40B4-BE49-F238E27FC236}">
                    <a16:creationId xmlns:a16="http://schemas.microsoft.com/office/drawing/2014/main" id="{9217E1A9-7EC4-4704-A9E9-50ACD437A933}"/>
                  </a:ext>
                </a:extLst>
              </p:cNvPr>
              <p:cNvSpPr>
                <a:spLocks noChangeArrowheads="1"/>
              </p:cNvSpPr>
              <p:nvPr/>
            </p:nvSpPr>
            <p:spPr bwMode="auto">
              <a:xfrm>
                <a:off x="212586" y="568082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mn-lt"/>
                    <a:ea typeface="Arial Unicode MS" panose="020B0604020202020204" pitchFamily="50" charset="-128"/>
                  </a:rPr>
                  <a:t>16</a:t>
                </a:r>
                <a:endParaRPr kumimoji="0" lang="ja-JP" altLang="ja-JP" sz="3200" b="0" i="0" u="none" strike="noStrike" cap="none" normalizeH="0" baseline="0">
                  <a:ln>
                    <a:noFill/>
                  </a:ln>
                  <a:solidFill>
                    <a:schemeClr val="tx1"/>
                  </a:solidFill>
                  <a:effectLst/>
                  <a:latin typeface="+mn-lt"/>
                </a:endParaRPr>
              </a:p>
            </p:txBody>
          </p:sp>
          <p:grpSp>
            <p:nvGrpSpPr>
              <p:cNvPr id="532" name="グループ化 531">
                <a:extLst>
                  <a:ext uri="{FF2B5EF4-FFF2-40B4-BE49-F238E27FC236}">
                    <a16:creationId xmlns:a16="http://schemas.microsoft.com/office/drawing/2014/main" id="{D0068AA3-54C4-4D06-AF5F-7092E8F34EFC}"/>
                  </a:ext>
                </a:extLst>
              </p:cNvPr>
              <p:cNvGrpSpPr/>
              <p:nvPr/>
            </p:nvGrpSpPr>
            <p:grpSpPr>
              <a:xfrm>
                <a:off x="481734" y="5762998"/>
                <a:ext cx="6228000" cy="2293937"/>
                <a:chOff x="481734" y="603251"/>
                <a:chExt cx="6228000" cy="2293937"/>
              </a:xfrm>
            </p:grpSpPr>
            <p:cxnSp>
              <p:nvCxnSpPr>
                <p:cNvPr id="533" name="直線コネクタ 532">
                  <a:extLst>
                    <a:ext uri="{FF2B5EF4-FFF2-40B4-BE49-F238E27FC236}">
                      <a16:creationId xmlns:a16="http://schemas.microsoft.com/office/drawing/2014/main" id="{26200869-4151-4EA2-9A45-C39F7FDDDC4B}"/>
                    </a:ext>
                  </a:extLst>
                </p:cNvPr>
                <p:cNvCxnSpPr>
                  <a:cxnSpLocks/>
                </p:cNvCxnSpPr>
                <p:nvPr/>
              </p:nvCxnSpPr>
              <p:spPr>
                <a:xfrm>
                  <a:off x="486930" y="603251"/>
                  <a:ext cx="0" cy="2293937"/>
                </a:xfrm>
                <a:prstGeom prst="line">
                  <a:avLst/>
                </a:prstGeom>
                <a:ln w="19050"/>
              </p:spPr>
              <p:style>
                <a:lnRef idx="1">
                  <a:schemeClr val="dk1"/>
                </a:lnRef>
                <a:fillRef idx="0">
                  <a:schemeClr val="dk1"/>
                </a:fillRef>
                <a:effectRef idx="0">
                  <a:schemeClr val="dk1"/>
                </a:effectRef>
                <a:fontRef idx="minor">
                  <a:schemeClr val="tx1"/>
                </a:fontRef>
              </p:style>
            </p:cxnSp>
            <p:cxnSp>
              <p:nvCxnSpPr>
                <p:cNvPr id="534" name="直線コネクタ 533">
                  <a:extLst>
                    <a:ext uri="{FF2B5EF4-FFF2-40B4-BE49-F238E27FC236}">
                      <a16:creationId xmlns:a16="http://schemas.microsoft.com/office/drawing/2014/main" id="{07904B54-964E-40AF-9292-F2257CC77418}"/>
                    </a:ext>
                  </a:extLst>
                </p:cNvPr>
                <p:cNvCxnSpPr>
                  <a:cxnSpLocks/>
                </p:cNvCxnSpPr>
                <p:nvPr/>
              </p:nvCxnSpPr>
              <p:spPr>
                <a:xfrm>
                  <a:off x="481734" y="2897188"/>
                  <a:ext cx="6228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62" name="正方形/長方形 561">
              <a:extLst>
                <a:ext uri="{FF2B5EF4-FFF2-40B4-BE49-F238E27FC236}">
                  <a16:creationId xmlns:a16="http://schemas.microsoft.com/office/drawing/2014/main" id="{D1E1565B-57BD-45E4-A98F-A8D858239848}"/>
                </a:ext>
              </a:extLst>
            </p:cNvPr>
            <p:cNvSpPr/>
            <p:nvPr/>
          </p:nvSpPr>
          <p:spPr>
            <a:xfrm>
              <a:off x="3600314" y="6041000"/>
              <a:ext cx="1911101" cy="2287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2" name="テキスト ボックス 711">
              <a:extLst>
                <a:ext uri="{FF2B5EF4-FFF2-40B4-BE49-F238E27FC236}">
                  <a16:creationId xmlns:a16="http://schemas.microsoft.com/office/drawing/2014/main" id="{79748AAA-7694-45DB-887B-4483062B498E}"/>
                </a:ext>
              </a:extLst>
            </p:cNvPr>
            <p:cNvSpPr txBox="1"/>
            <p:nvPr/>
          </p:nvSpPr>
          <p:spPr>
            <a:xfrm rot="16200000">
              <a:off x="2291606" y="7078363"/>
              <a:ext cx="1617751" cy="307777"/>
            </a:xfrm>
            <a:prstGeom prst="rect">
              <a:avLst/>
            </a:prstGeom>
            <a:noFill/>
          </p:spPr>
          <p:txBody>
            <a:bodyPr wrap="none" rtlCol="0">
              <a:spAutoFit/>
            </a:bodyPr>
            <a:lstStyle/>
            <a:p>
              <a:r>
                <a:rPr kumimoji="1" lang="en-US" altLang="ja-JP" sz="1400" dirty="0"/>
                <a:t>Methylation Score</a:t>
              </a:r>
              <a:endParaRPr kumimoji="1" lang="ja-JP" altLang="en-US" sz="1400" dirty="0"/>
            </a:p>
          </p:txBody>
        </p:sp>
        <p:sp>
          <p:nvSpPr>
            <p:cNvPr id="760" name="テキスト ボックス 759">
              <a:extLst>
                <a:ext uri="{FF2B5EF4-FFF2-40B4-BE49-F238E27FC236}">
                  <a16:creationId xmlns:a16="http://schemas.microsoft.com/office/drawing/2014/main" id="{9BF56E8E-9EE3-4202-B572-A1D24D901171}"/>
                </a:ext>
              </a:extLst>
            </p:cNvPr>
            <p:cNvSpPr txBox="1"/>
            <p:nvPr/>
          </p:nvSpPr>
          <p:spPr>
            <a:xfrm>
              <a:off x="3843825" y="8367933"/>
              <a:ext cx="615874" cy="523220"/>
            </a:xfrm>
            <a:prstGeom prst="rect">
              <a:avLst/>
            </a:prstGeom>
            <a:noFill/>
          </p:spPr>
          <p:txBody>
            <a:bodyPr wrap="none" rtlCol="0">
              <a:spAutoFit/>
            </a:bodyPr>
            <a:lstStyle/>
            <a:p>
              <a:pPr algn="ctr"/>
              <a:r>
                <a:rPr kumimoji="1" lang="en-US" altLang="ja-JP" sz="1400" b="1" dirty="0"/>
                <a:t>Pap</a:t>
              </a:r>
            </a:p>
            <a:p>
              <a:pPr algn="ctr"/>
              <a:r>
                <a:rPr kumimoji="1" lang="en-US" altLang="ja-JP" sz="1400" b="1" dirty="0"/>
                <a:t>(n=2)</a:t>
              </a:r>
              <a:endParaRPr kumimoji="1" lang="ja-JP" altLang="en-US" sz="1400" b="1" dirty="0"/>
            </a:p>
          </p:txBody>
        </p:sp>
        <p:sp>
          <p:nvSpPr>
            <p:cNvPr id="762" name="テキスト ボックス 761">
              <a:extLst>
                <a:ext uri="{FF2B5EF4-FFF2-40B4-BE49-F238E27FC236}">
                  <a16:creationId xmlns:a16="http://schemas.microsoft.com/office/drawing/2014/main" id="{8CD7CBA9-D9BE-4E13-B015-EB3EACB49BDE}"/>
                </a:ext>
              </a:extLst>
            </p:cNvPr>
            <p:cNvSpPr txBox="1"/>
            <p:nvPr/>
          </p:nvSpPr>
          <p:spPr>
            <a:xfrm>
              <a:off x="4800008" y="8367933"/>
              <a:ext cx="725978" cy="523220"/>
            </a:xfrm>
            <a:prstGeom prst="rect">
              <a:avLst/>
            </a:prstGeom>
            <a:noFill/>
          </p:spPr>
          <p:txBody>
            <a:bodyPr wrap="square" rtlCol="0">
              <a:spAutoFit/>
            </a:bodyPr>
            <a:lstStyle/>
            <a:p>
              <a:pPr algn="ctr"/>
              <a:r>
                <a:rPr kumimoji="1" lang="en-US" altLang="ja-JP" sz="1400" b="1" dirty="0"/>
                <a:t>Tub</a:t>
              </a:r>
            </a:p>
            <a:p>
              <a:pPr algn="ctr"/>
              <a:r>
                <a:rPr kumimoji="1" lang="en-US" altLang="ja-JP" sz="1400" b="1" dirty="0"/>
                <a:t>(n=46)</a:t>
              </a:r>
              <a:endParaRPr kumimoji="1" lang="ja-JP" altLang="en-US" sz="1400" b="1" dirty="0"/>
            </a:p>
          </p:txBody>
        </p:sp>
        <p:sp>
          <p:nvSpPr>
            <p:cNvPr id="768" name="テキスト ボックス 767">
              <a:extLst>
                <a:ext uri="{FF2B5EF4-FFF2-40B4-BE49-F238E27FC236}">
                  <a16:creationId xmlns:a16="http://schemas.microsoft.com/office/drawing/2014/main" id="{6D083DA3-5B0D-4A17-8F75-11C4545C667E}"/>
                </a:ext>
              </a:extLst>
            </p:cNvPr>
            <p:cNvSpPr txBox="1"/>
            <p:nvPr/>
          </p:nvSpPr>
          <p:spPr>
            <a:xfrm>
              <a:off x="7887757" y="8367933"/>
              <a:ext cx="615874" cy="523220"/>
            </a:xfrm>
            <a:prstGeom prst="rect">
              <a:avLst/>
            </a:prstGeom>
            <a:noFill/>
          </p:spPr>
          <p:txBody>
            <a:bodyPr wrap="none" rtlCol="0">
              <a:spAutoFit/>
            </a:bodyPr>
            <a:lstStyle/>
            <a:p>
              <a:pPr algn="ctr"/>
              <a:r>
                <a:rPr kumimoji="1" lang="en-US" altLang="ja-JP" sz="1400" b="1" dirty="0"/>
                <a:t>Sig</a:t>
              </a:r>
            </a:p>
            <a:p>
              <a:pPr algn="ctr"/>
              <a:r>
                <a:rPr kumimoji="1" lang="en-US" altLang="ja-JP" sz="1400" b="1" dirty="0"/>
                <a:t>(n=5)</a:t>
              </a:r>
              <a:endParaRPr kumimoji="1" lang="ja-JP" altLang="en-US" sz="1400" b="1" dirty="0"/>
            </a:p>
          </p:txBody>
        </p:sp>
        <p:sp>
          <p:nvSpPr>
            <p:cNvPr id="770" name="テキスト ボックス 769">
              <a:extLst>
                <a:ext uri="{FF2B5EF4-FFF2-40B4-BE49-F238E27FC236}">
                  <a16:creationId xmlns:a16="http://schemas.microsoft.com/office/drawing/2014/main" id="{F46EF273-4382-4878-BD2B-1F1A46AF66A0}"/>
                </a:ext>
              </a:extLst>
            </p:cNvPr>
            <p:cNvSpPr txBox="1"/>
            <p:nvPr/>
          </p:nvSpPr>
          <p:spPr>
            <a:xfrm>
              <a:off x="8593740" y="8367933"/>
              <a:ext cx="1228220" cy="523220"/>
            </a:xfrm>
            <a:prstGeom prst="rect">
              <a:avLst/>
            </a:prstGeom>
            <a:noFill/>
          </p:spPr>
          <p:txBody>
            <a:bodyPr wrap="none" rtlCol="0">
              <a:spAutoFit/>
            </a:bodyPr>
            <a:lstStyle/>
            <a:p>
              <a:pPr algn="ctr"/>
              <a:r>
                <a:rPr kumimoji="1" lang="en-US" altLang="ja-JP" sz="1400" b="1" dirty="0"/>
                <a:t>Special type</a:t>
              </a:r>
            </a:p>
            <a:p>
              <a:pPr algn="ctr"/>
              <a:r>
                <a:rPr kumimoji="1" lang="en-US" altLang="ja-JP" sz="1400" b="1" dirty="0"/>
                <a:t>(n=2)</a:t>
              </a:r>
              <a:endParaRPr kumimoji="1" lang="ja-JP" altLang="en-US" sz="1400" b="1" dirty="0"/>
            </a:p>
          </p:txBody>
        </p:sp>
        <p:sp>
          <p:nvSpPr>
            <p:cNvPr id="742" name="テキスト ボックス 741">
              <a:extLst>
                <a:ext uri="{FF2B5EF4-FFF2-40B4-BE49-F238E27FC236}">
                  <a16:creationId xmlns:a16="http://schemas.microsoft.com/office/drawing/2014/main" id="{6C341307-25D4-4B21-A2A5-B1483E7398AA}"/>
                </a:ext>
              </a:extLst>
            </p:cNvPr>
            <p:cNvSpPr txBox="1"/>
            <p:nvPr/>
          </p:nvSpPr>
          <p:spPr>
            <a:xfrm>
              <a:off x="2912324" y="5432013"/>
              <a:ext cx="444352" cy="523220"/>
            </a:xfrm>
            <a:prstGeom prst="rect">
              <a:avLst/>
            </a:prstGeom>
            <a:noFill/>
          </p:spPr>
          <p:txBody>
            <a:bodyPr wrap="none" rtlCol="0">
              <a:spAutoFit/>
            </a:bodyPr>
            <a:lstStyle/>
            <a:p>
              <a:r>
                <a:rPr kumimoji="1" lang="en-US" altLang="ja-JP" sz="2800" b="1" dirty="0"/>
                <a:t>B</a:t>
              </a:r>
              <a:endParaRPr kumimoji="1" lang="ja-JP" altLang="en-US" sz="2800" b="1" dirty="0"/>
            </a:p>
          </p:txBody>
        </p:sp>
        <p:sp>
          <p:nvSpPr>
            <p:cNvPr id="764" name="テキスト ボックス 763">
              <a:extLst>
                <a:ext uri="{FF2B5EF4-FFF2-40B4-BE49-F238E27FC236}">
                  <a16:creationId xmlns:a16="http://schemas.microsoft.com/office/drawing/2014/main" id="{5B07E700-B648-4727-96A7-997C61779E68}"/>
                </a:ext>
              </a:extLst>
            </p:cNvPr>
            <p:cNvSpPr txBox="1"/>
            <p:nvPr/>
          </p:nvSpPr>
          <p:spPr>
            <a:xfrm>
              <a:off x="6809906" y="8367933"/>
              <a:ext cx="715260" cy="523220"/>
            </a:xfrm>
            <a:prstGeom prst="rect">
              <a:avLst/>
            </a:prstGeom>
            <a:noFill/>
          </p:spPr>
          <p:txBody>
            <a:bodyPr wrap="none" rtlCol="0">
              <a:spAutoFit/>
            </a:bodyPr>
            <a:lstStyle/>
            <a:p>
              <a:pPr algn="ctr"/>
              <a:r>
                <a:rPr kumimoji="1" lang="en-US" altLang="ja-JP" sz="1400" b="1" dirty="0"/>
                <a:t>Por</a:t>
              </a:r>
            </a:p>
            <a:p>
              <a:pPr algn="ctr"/>
              <a:r>
                <a:rPr kumimoji="1" lang="en-US" altLang="ja-JP" sz="1400" b="1" dirty="0"/>
                <a:t>(n=38)</a:t>
              </a:r>
              <a:endParaRPr kumimoji="1" lang="ja-JP" altLang="en-US" sz="1400" b="1" dirty="0"/>
            </a:p>
          </p:txBody>
        </p:sp>
        <p:grpSp>
          <p:nvGrpSpPr>
            <p:cNvPr id="200" name="グループ化 199">
              <a:extLst>
                <a:ext uri="{FF2B5EF4-FFF2-40B4-BE49-F238E27FC236}">
                  <a16:creationId xmlns:a16="http://schemas.microsoft.com/office/drawing/2014/main" id="{93B020B2-D73B-3577-0669-A28D99AE7F3D}"/>
                </a:ext>
              </a:extLst>
            </p:cNvPr>
            <p:cNvGrpSpPr/>
            <p:nvPr/>
          </p:nvGrpSpPr>
          <p:grpSpPr>
            <a:xfrm>
              <a:off x="3724140" y="7833119"/>
              <a:ext cx="957804" cy="382362"/>
              <a:chOff x="1851051" y="7547201"/>
              <a:chExt cx="957804" cy="382362"/>
            </a:xfrm>
          </p:grpSpPr>
          <p:grpSp>
            <p:nvGrpSpPr>
              <p:cNvPr id="201" name="グループ化 200">
                <a:extLst>
                  <a:ext uri="{FF2B5EF4-FFF2-40B4-BE49-F238E27FC236}">
                    <a16:creationId xmlns:a16="http://schemas.microsoft.com/office/drawing/2014/main" id="{230682E9-E71E-1D9C-99B1-43693F3BF6AE}"/>
                  </a:ext>
                </a:extLst>
              </p:cNvPr>
              <p:cNvGrpSpPr/>
              <p:nvPr/>
            </p:nvGrpSpPr>
            <p:grpSpPr>
              <a:xfrm>
                <a:off x="2171726" y="7794625"/>
                <a:ext cx="209550" cy="134938"/>
                <a:chOff x="798513" y="7794625"/>
                <a:chExt cx="209550" cy="134938"/>
              </a:xfrm>
            </p:grpSpPr>
            <p:sp>
              <p:nvSpPr>
                <p:cNvPr id="204" name="Rectangle 462">
                  <a:extLst>
                    <a:ext uri="{FF2B5EF4-FFF2-40B4-BE49-F238E27FC236}">
                      <a16:creationId xmlns:a16="http://schemas.microsoft.com/office/drawing/2014/main" id="{FDBE56B5-50D8-A76B-6CD3-30B507269CA1}"/>
                    </a:ext>
                  </a:extLst>
                </p:cNvPr>
                <p:cNvSpPr>
                  <a:spLocks noChangeArrowheads="1"/>
                </p:cNvSpPr>
                <p:nvPr/>
              </p:nvSpPr>
              <p:spPr bwMode="auto">
                <a:xfrm>
                  <a:off x="798513" y="7794625"/>
                  <a:ext cx="209550" cy="134938"/>
                </a:xfrm>
                <a:prstGeom prst="rect">
                  <a:avLst/>
                </a:prstGeom>
                <a:noFill/>
                <a:ln w="19050"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 name="Line 463">
                  <a:extLst>
                    <a:ext uri="{FF2B5EF4-FFF2-40B4-BE49-F238E27FC236}">
                      <a16:creationId xmlns:a16="http://schemas.microsoft.com/office/drawing/2014/main" id="{F6DF42DF-A7BB-80D6-BDF0-D68BDEE52C3E}"/>
                    </a:ext>
                  </a:extLst>
                </p:cNvPr>
                <p:cNvSpPr>
                  <a:spLocks noChangeShapeType="1"/>
                </p:cNvSpPr>
                <p:nvPr/>
              </p:nvSpPr>
              <p:spPr bwMode="auto">
                <a:xfrm flipH="1">
                  <a:off x="798513" y="7929563"/>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 name="Line 464">
                  <a:extLst>
                    <a:ext uri="{FF2B5EF4-FFF2-40B4-BE49-F238E27FC236}">
                      <a16:creationId xmlns:a16="http://schemas.microsoft.com/office/drawing/2014/main" id="{55A90F47-6F31-64F9-3607-4CF61762F9E3}"/>
                    </a:ext>
                  </a:extLst>
                </p:cNvPr>
                <p:cNvSpPr>
                  <a:spLocks noChangeShapeType="1"/>
                </p:cNvSpPr>
                <p:nvPr/>
              </p:nvSpPr>
              <p:spPr bwMode="auto">
                <a:xfrm flipH="1">
                  <a:off x="798513" y="7794625"/>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 name="Line 465">
                  <a:extLst>
                    <a:ext uri="{FF2B5EF4-FFF2-40B4-BE49-F238E27FC236}">
                      <a16:creationId xmlns:a16="http://schemas.microsoft.com/office/drawing/2014/main" id="{1F51C7AE-6C28-11C2-CF92-B5A2DA5B5663}"/>
                    </a:ext>
                  </a:extLst>
                </p:cNvPr>
                <p:cNvSpPr>
                  <a:spLocks noChangeShapeType="1"/>
                </p:cNvSpPr>
                <p:nvPr/>
              </p:nvSpPr>
              <p:spPr bwMode="auto">
                <a:xfrm flipH="1">
                  <a:off x="798513" y="7861300"/>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202" name="テキスト ボックス 201">
                <a:extLst>
                  <a:ext uri="{FF2B5EF4-FFF2-40B4-BE49-F238E27FC236}">
                    <a16:creationId xmlns:a16="http://schemas.microsoft.com/office/drawing/2014/main" id="{96A9E1A2-B299-7BC0-A8AD-B3E2729B95F2}"/>
                  </a:ext>
                </a:extLst>
              </p:cNvPr>
              <p:cNvSpPr txBox="1"/>
              <p:nvPr/>
            </p:nvSpPr>
            <p:spPr>
              <a:xfrm>
                <a:off x="2375723" y="7547201"/>
                <a:ext cx="433132" cy="307777"/>
              </a:xfrm>
              <a:prstGeom prst="rect">
                <a:avLst/>
              </a:prstGeom>
              <a:noFill/>
            </p:spPr>
            <p:txBody>
              <a:bodyPr wrap="none" rtlCol="0">
                <a:spAutoFit/>
              </a:bodyPr>
              <a:lstStyle/>
              <a:p>
                <a:r>
                  <a:rPr kumimoji="1" lang="en-US" altLang="ja-JP" sz="1400" dirty="0">
                    <a:latin typeface="+mj-lt"/>
                  </a:rPr>
                  <a:t>0.5</a:t>
                </a:r>
                <a:endParaRPr kumimoji="1" lang="ja-JP" altLang="en-US" sz="1400" dirty="0">
                  <a:latin typeface="+mj-lt"/>
                </a:endParaRPr>
              </a:p>
            </p:txBody>
          </p:sp>
          <p:sp>
            <p:nvSpPr>
              <p:cNvPr id="203" name="Line 460">
                <a:extLst>
                  <a:ext uri="{FF2B5EF4-FFF2-40B4-BE49-F238E27FC236}">
                    <a16:creationId xmlns:a16="http://schemas.microsoft.com/office/drawing/2014/main" id="{53C2B3A9-46DB-C7B7-1948-0DA7ED0A014C}"/>
                  </a:ext>
                </a:extLst>
              </p:cNvPr>
              <p:cNvSpPr>
                <a:spLocks noChangeShapeType="1"/>
              </p:cNvSpPr>
              <p:nvPr/>
            </p:nvSpPr>
            <p:spPr bwMode="auto">
              <a:xfrm>
                <a:off x="1851051" y="7861300"/>
                <a:ext cx="850900"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8" name="グループ化 207">
              <a:extLst>
                <a:ext uri="{FF2B5EF4-FFF2-40B4-BE49-F238E27FC236}">
                  <a16:creationId xmlns:a16="http://schemas.microsoft.com/office/drawing/2014/main" id="{196AD40C-AACB-62F4-9964-B2DEB7BE0786}"/>
                </a:ext>
              </a:extLst>
            </p:cNvPr>
            <p:cNvGrpSpPr/>
            <p:nvPr/>
          </p:nvGrpSpPr>
          <p:grpSpPr>
            <a:xfrm>
              <a:off x="4745681" y="7661806"/>
              <a:ext cx="970495" cy="565613"/>
              <a:chOff x="3708349" y="7363950"/>
              <a:chExt cx="970495" cy="565613"/>
            </a:xfrm>
          </p:grpSpPr>
          <p:grpSp>
            <p:nvGrpSpPr>
              <p:cNvPr id="209" name="グループ化 208">
                <a:extLst>
                  <a:ext uri="{FF2B5EF4-FFF2-40B4-BE49-F238E27FC236}">
                    <a16:creationId xmlns:a16="http://schemas.microsoft.com/office/drawing/2014/main" id="{17EDF9A5-A90C-BB51-275B-CA8803FDD30A}"/>
                  </a:ext>
                </a:extLst>
              </p:cNvPr>
              <p:cNvGrpSpPr/>
              <p:nvPr/>
            </p:nvGrpSpPr>
            <p:grpSpPr>
              <a:xfrm>
                <a:off x="4029024" y="7363950"/>
                <a:ext cx="209550" cy="565613"/>
                <a:chOff x="3068638" y="7661275"/>
                <a:chExt cx="209550" cy="268288"/>
              </a:xfrm>
            </p:grpSpPr>
            <p:sp>
              <p:nvSpPr>
                <p:cNvPr id="212" name="Rectangle 418">
                  <a:extLst>
                    <a:ext uri="{FF2B5EF4-FFF2-40B4-BE49-F238E27FC236}">
                      <a16:creationId xmlns:a16="http://schemas.microsoft.com/office/drawing/2014/main" id="{5DB9896C-1D99-5A45-C38A-57AAA8D68280}"/>
                    </a:ext>
                  </a:extLst>
                </p:cNvPr>
                <p:cNvSpPr>
                  <a:spLocks noChangeArrowheads="1"/>
                </p:cNvSpPr>
                <p:nvPr/>
              </p:nvSpPr>
              <p:spPr bwMode="auto">
                <a:xfrm>
                  <a:off x="3068638" y="7794625"/>
                  <a:ext cx="209550" cy="134938"/>
                </a:xfrm>
                <a:prstGeom prst="rect">
                  <a:avLst/>
                </a:prstGeom>
                <a:noFill/>
                <a:ln w="19050"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 name="Line 419">
                  <a:extLst>
                    <a:ext uri="{FF2B5EF4-FFF2-40B4-BE49-F238E27FC236}">
                      <a16:creationId xmlns:a16="http://schemas.microsoft.com/office/drawing/2014/main" id="{642EF37A-3E07-169A-745D-46396716A746}"/>
                    </a:ext>
                  </a:extLst>
                </p:cNvPr>
                <p:cNvSpPr>
                  <a:spLocks noChangeShapeType="1"/>
                </p:cNvSpPr>
                <p:nvPr/>
              </p:nvSpPr>
              <p:spPr bwMode="auto">
                <a:xfrm>
                  <a:off x="3173413" y="7661275"/>
                  <a:ext cx="0" cy="13335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 name="Line 420">
                  <a:extLst>
                    <a:ext uri="{FF2B5EF4-FFF2-40B4-BE49-F238E27FC236}">
                      <a16:creationId xmlns:a16="http://schemas.microsoft.com/office/drawing/2014/main" id="{7F59158F-527B-D5C1-B1A9-A1EC54657207}"/>
                    </a:ext>
                  </a:extLst>
                </p:cNvPr>
                <p:cNvSpPr>
                  <a:spLocks noChangeShapeType="1"/>
                </p:cNvSpPr>
                <p:nvPr/>
              </p:nvSpPr>
              <p:spPr bwMode="auto">
                <a:xfrm flipH="1">
                  <a:off x="3068638" y="7929563"/>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Line 421">
                  <a:extLst>
                    <a:ext uri="{FF2B5EF4-FFF2-40B4-BE49-F238E27FC236}">
                      <a16:creationId xmlns:a16="http://schemas.microsoft.com/office/drawing/2014/main" id="{3D152C2F-FA2C-5B20-4F23-6A25F913A160}"/>
                    </a:ext>
                  </a:extLst>
                </p:cNvPr>
                <p:cNvSpPr>
                  <a:spLocks noChangeShapeType="1"/>
                </p:cNvSpPr>
                <p:nvPr/>
              </p:nvSpPr>
              <p:spPr bwMode="auto">
                <a:xfrm flipH="1">
                  <a:off x="3068638" y="7661275"/>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210" name="テキスト ボックス 209">
                <a:extLst>
                  <a:ext uri="{FF2B5EF4-FFF2-40B4-BE49-F238E27FC236}">
                    <a16:creationId xmlns:a16="http://schemas.microsoft.com/office/drawing/2014/main" id="{89D5970B-AFA6-8723-0537-F0C216AB1C8B}"/>
                  </a:ext>
                </a:extLst>
              </p:cNvPr>
              <p:cNvSpPr txBox="1"/>
              <p:nvPr/>
            </p:nvSpPr>
            <p:spPr>
              <a:xfrm>
                <a:off x="4245712" y="7559826"/>
                <a:ext cx="433132" cy="307777"/>
              </a:xfrm>
              <a:prstGeom prst="rect">
                <a:avLst/>
              </a:prstGeom>
              <a:noFill/>
            </p:spPr>
            <p:txBody>
              <a:bodyPr wrap="none" rtlCol="0">
                <a:spAutoFit/>
              </a:bodyPr>
              <a:lstStyle/>
              <a:p>
                <a:r>
                  <a:rPr kumimoji="1" lang="en-US" altLang="ja-JP" sz="1400" dirty="0">
                    <a:latin typeface="+mj-lt"/>
                  </a:rPr>
                  <a:t>0.8</a:t>
                </a:r>
                <a:endParaRPr kumimoji="1" lang="ja-JP" altLang="en-US" sz="1400" dirty="0">
                  <a:latin typeface="+mj-lt"/>
                </a:endParaRPr>
              </a:p>
            </p:txBody>
          </p:sp>
          <p:sp>
            <p:nvSpPr>
              <p:cNvPr id="211" name="Line 416">
                <a:extLst>
                  <a:ext uri="{FF2B5EF4-FFF2-40B4-BE49-F238E27FC236}">
                    <a16:creationId xmlns:a16="http://schemas.microsoft.com/office/drawing/2014/main" id="{F5D460E6-45B8-C70D-A157-AA2F89169800}"/>
                  </a:ext>
                </a:extLst>
              </p:cNvPr>
              <p:cNvSpPr>
                <a:spLocks noChangeShapeType="1"/>
              </p:cNvSpPr>
              <p:nvPr/>
            </p:nvSpPr>
            <p:spPr bwMode="auto">
              <a:xfrm>
                <a:off x="3708349" y="7841343"/>
                <a:ext cx="850900"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16" name="グループ化 215">
              <a:extLst>
                <a:ext uri="{FF2B5EF4-FFF2-40B4-BE49-F238E27FC236}">
                  <a16:creationId xmlns:a16="http://schemas.microsoft.com/office/drawing/2014/main" id="{C803A89E-9698-F190-3902-D8EE95212BA2}"/>
                </a:ext>
              </a:extLst>
            </p:cNvPr>
            <p:cNvGrpSpPr/>
            <p:nvPr/>
          </p:nvGrpSpPr>
          <p:grpSpPr>
            <a:xfrm>
              <a:off x="5728464" y="7857659"/>
              <a:ext cx="994916" cy="362516"/>
              <a:chOff x="5518914" y="7571909"/>
              <a:chExt cx="994916" cy="362516"/>
            </a:xfrm>
          </p:grpSpPr>
          <p:grpSp>
            <p:nvGrpSpPr>
              <p:cNvPr id="217" name="グループ化 216">
                <a:extLst>
                  <a:ext uri="{FF2B5EF4-FFF2-40B4-BE49-F238E27FC236}">
                    <a16:creationId xmlns:a16="http://schemas.microsoft.com/office/drawing/2014/main" id="{8B49053C-3DC2-21DF-7304-6E918E06DAB3}"/>
                  </a:ext>
                </a:extLst>
              </p:cNvPr>
              <p:cNvGrpSpPr/>
              <p:nvPr/>
            </p:nvGrpSpPr>
            <p:grpSpPr>
              <a:xfrm>
                <a:off x="5839589" y="7718425"/>
                <a:ext cx="209550" cy="216000"/>
                <a:chOff x="8821738" y="7794625"/>
                <a:chExt cx="209550" cy="134938"/>
              </a:xfrm>
            </p:grpSpPr>
            <p:sp>
              <p:nvSpPr>
                <p:cNvPr id="220" name="Rectangle 330">
                  <a:extLst>
                    <a:ext uri="{FF2B5EF4-FFF2-40B4-BE49-F238E27FC236}">
                      <a16:creationId xmlns:a16="http://schemas.microsoft.com/office/drawing/2014/main" id="{EC39F7D5-7DCD-9FCB-1676-A32A63E9CE2A}"/>
                    </a:ext>
                  </a:extLst>
                </p:cNvPr>
                <p:cNvSpPr>
                  <a:spLocks noChangeArrowheads="1"/>
                </p:cNvSpPr>
                <p:nvPr/>
              </p:nvSpPr>
              <p:spPr bwMode="auto">
                <a:xfrm>
                  <a:off x="8821738" y="7861300"/>
                  <a:ext cx="209550" cy="68263"/>
                </a:xfrm>
                <a:prstGeom prst="rect">
                  <a:avLst/>
                </a:prstGeom>
                <a:noFill/>
                <a:ln w="19050"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1" name="Line 331">
                  <a:extLst>
                    <a:ext uri="{FF2B5EF4-FFF2-40B4-BE49-F238E27FC236}">
                      <a16:creationId xmlns:a16="http://schemas.microsoft.com/office/drawing/2014/main" id="{F04992E2-EC3C-8E90-6E2D-9E3F1F12CB2A}"/>
                    </a:ext>
                  </a:extLst>
                </p:cNvPr>
                <p:cNvSpPr>
                  <a:spLocks noChangeShapeType="1"/>
                </p:cNvSpPr>
                <p:nvPr/>
              </p:nvSpPr>
              <p:spPr bwMode="auto">
                <a:xfrm>
                  <a:off x="8926513" y="7794625"/>
                  <a:ext cx="0" cy="66675"/>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2" name="Line 332">
                  <a:extLst>
                    <a:ext uri="{FF2B5EF4-FFF2-40B4-BE49-F238E27FC236}">
                      <a16:creationId xmlns:a16="http://schemas.microsoft.com/office/drawing/2014/main" id="{00BE456C-2E4B-0166-21E9-BC2A687FC71A}"/>
                    </a:ext>
                  </a:extLst>
                </p:cNvPr>
                <p:cNvSpPr>
                  <a:spLocks noChangeShapeType="1"/>
                </p:cNvSpPr>
                <p:nvPr/>
              </p:nvSpPr>
              <p:spPr bwMode="auto">
                <a:xfrm flipH="1">
                  <a:off x="8821738" y="7929563"/>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3" name="Line 333">
                  <a:extLst>
                    <a:ext uri="{FF2B5EF4-FFF2-40B4-BE49-F238E27FC236}">
                      <a16:creationId xmlns:a16="http://schemas.microsoft.com/office/drawing/2014/main" id="{A658059B-2063-FD40-154E-EE8197E5693D}"/>
                    </a:ext>
                  </a:extLst>
                </p:cNvPr>
                <p:cNvSpPr>
                  <a:spLocks noChangeShapeType="1"/>
                </p:cNvSpPr>
                <p:nvPr/>
              </p:nvSpPr>
              <p:spPr bwMode="auto">
                <a:xfrm flipH="1">
                  <a:off x="8821738" y="7794625"/>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8" name="Line 334">
                  <a:extLst>
                    <a:ext uri="{FF2B5EF4-FFF2-40B4-BE49-F238E27FC236}">
                      <a16:creationId xmlns:a16="http://schemas.microsoft.com/office/drawing/2014/main" id="{DEB1B581-C236-6B22-EF83-B8FE31D16A61}"/>
                    </a:ext>
                  </a:extLst>
                </p:cNvPr>
                <p:cNvSpPr>
                  <a:spLocks noChangeShapeType="1"/>
                </p:cNvSpPr>
                <p:nvPr/>
              </p:nvSpPr>
              <p:spPr bwMode="auto">
                <a:xfrm flipH="1">
                  <a:off x="8821738" y="7929563"/>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218" name="テキスト ボックス 217">
                <a:extLst>
                  <a:ext uri="{FF2B5EF4-FFF2-40B4-BE49-F238E27FC236}">
                    <a16:creationId xmlns:a16="http://schemas.microsoft.com/office/drawing/2014/main" id="{E320FAD2-CA1B-791B-4E2C-E86F440980CA}"/>
                  </a:ext>
                </a:extLst>
              </p:cNvPr>
              <p:cNvSpPr txBox="1"/>
              <p:nvPr/>
            </p:nvSpPr>
            <p:spPr>
              <a:xfrm>
                <a:off x="6080698" y="7571909"/>
                <a:ext cx="433132" cy="307777"/>
              </a:xfrm>
              <a:prstGeom prst="rect">
                <a:avLst/>
              </a:prstGeom>
              <a:noFill/>
            </p:spPr>
            <p:txBody>
              <a:bodyPr wrap="none" rtlCol="0">
                <a:spAutoFit/>
              </a:bodyPr>
              <a:lstStyle/>
              <a:p>
                <a:r>
                  <a:rPr kumimoji="1" lang="en-US" altLang="ja-JP" sz="1400" dirty="0">
                    <a:latin typeface="+mj-lt"/>
                  </a:rPr>
                  <a:t>0.8</a:t>
                </a:r>
                <a:endParaRPr kumimoji="1" lang="ja-JP" altLang="en-US" sz="1400" dirty="0">
                  <a:latin typeface="+mj-lt"/>
                </a:endParaRPr>
              </a:p>
            </p:txBody>
          </p:sp>
          <p:sp>
            <p:nvSpPr>
              <p:cNvPr id="219" name="Line 328">
                <a:extLst>
                  <a:ext uri="{FF2B5EF4-FFF2-40B4-BE49-F238E27FC236}">
                    <a16:creationId xmlns:a16="http://schemas.microsoft.com/office/drawing/2014/main" id="{CBCF9D4B-0F2B-C651-282C-D18F25013D1D}"/>
                  </a:ext>
                </a:extLst>
              </p:cNvPr>
              <p:cNvSpPr>
                <a:spLocks noChangeShapeType="1"/>
              </p:cNvSpPr>
              <p:nvPr/>
            </p:nvSpPr>
            <p:spPr bwMode="auto">
              <a:xfrm>
                <a:off x="5518914" y="7852608"/>
                <a:ext cx="850900"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29" name="グループ化 228">
              <a:extLst>
                <a:ext uri="{FF2B5EF4-FFF2-40B4-BE49-F238E27FC236}">
                  <a16:creationId xmlns:a16="http://schemas.microsoft.com/office/drawing/2014/main" id="{18B3BC98-524E-A239-3351-7682125CFE71}"/>
                </a:ext>
              </a:extLst>
            </p:cNvPr>
            <p:cNvGrpSpPr/>
            <p:nvPr/>
          </p:nvGrpSpPr>
          <p:grpSpPr>
            <a:xfrm>
              <a:off x="6729286" y="7853364"/>
              <a:ext cx="975250" cy="363600"/>
              <a:chOff x="7453186" y="7530724"/>
              <a:chExt cx="975250" cy="398839"/>
            </a:xfrm>
          </p:grpSpPr>
          <p:sp>
            <p:nvSpPr>
              <p:cNvPr id="230" name="Rectangle 374">
                <a:extLst>
                  <a:ext uri="{FF2B5EF4-FFF2-40B4-BE49-F238E27FC236}">
                    <a16:creationId xmlns:a16="http://schemas.microsoft.com/office/drawing/2014/main" id="{611155D2-CDDC-D3CE-479C-9A2BF499569B}"/>
                  </a:ext>
                </a:extLst>
              </p:cNvPr>
              <p:cNvSpPr>
                <a:spLocks noChangeArrowheads="1"/>
              </p:cNvSpPr>
              <p:nvPr/>
            </p:nvSpPr>
            <p:spPr bwMode="auto">
              <a:xfrm>
                <a:off x="7773861" y="7794625"/>
                <a:ext cx="209550" cy="134938"/>
              </a:xfrm>
              <a:prstGeom prst="rect">
                <a:avLst/>
              </a:prstGeom>
              <a:noFill/>
              <a:ln w="19050"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1" name="Line 375">
                <a:extLst>
                  <a:ext uri="{FF2B5EF4-FFF2-40B4-BE49-F238E27FC236}">
                    <a16:creationId xmlns:a16="http://schemas.microsoft.com/office/drawing/2014/main" id="{9E332494-27DC-25DE-3514-E992565FD240}"/>
                  </a:ext>
                </a:extLst>
              </p:cNvPr>
              <p:cNvSpPr>
                <a:spLocks noChangeShapeType="1"/>
              </p:cNvSpPr>
              <p:nvPr/>
            </p:nvSpPr>
            <p:spPr bwMode="auto">
              <a:xfrm>
                <a:off x="7878636" y="7661275"/>
                <a:ext cx="0" cy="13335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2" name="Line 376">
                <a:extLst>
                  <a:ext uri="{FF2B5EF4-FFF2-40B4-BE49-F238E27FC236}">
                    <a16:creationId xmlns:a16="http://schemas.microsoft.com/office/drawing/2014/main" id="{7ACD0440-BFB1-D9D6-1004-30424ADC923D}"/>
                  </a:ext>
                </a:extLst>
              </p:cNvPr>
              <p:cNvSpPr>
                <a:spLocks noChangeShapeType="1"/>
              </p:cNvSpPr>
              <p:nvPr/>
            </p:nvSpPr>
            <p:spPr bwMode="auto">
              <a:xfrm flipH="1">
                <a:off x="7773861" y="7929563"/>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3" name="Line 377">
                <a:extLst>
                  <a:ext uri="{FF2B5EF4-FFF2-40B4-BE49-F238E27FC236}">
                    <a16:creationId xmlns:a16="http://schemas.microsoft.com/office/drawing/2014/main" id="{EFDAFE88-8C76-39A9-ABBF-26451E391BF9}"/>
                  </a:ext>
                </a:extLst>
              </p:cNvPr>
              <p:cNvSpPr>
                <a:spLocks noChangeShapeType="1"/>
              </p:cNvSpPr>
              <p:nvPr/>
            </p:nvSpPr>
            <p:spPr bwMode="auto">
              <a:xfrm flipH="1">
                <a:off x="7773861" y="7661275"/>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4" name="Line 378">
                <a:extLst>
                  <a:ext uri="{FF2B5EF4-FFF2-40B4-BE49-F238E27FC236}">
                    <a16:creationId xmlns:a16="http://schemas.microsoft.com/office/drawing/2014/main" id="{09361AA1-544F-C3DF-B22C-E9A641CDE0D3}"/>
                  </a:ext>
                </a:extLst>
              </p:cNvPr>
              <p:cNvSpPr>
                <a:spLocks noChangeShapeType="1"/>
              </p:cNvSpPr>
              <p:nvPr/>
            </p:nvSpPr>
            <p:spPr bwMode="auto">
              <a:xfrm flipH="1">
                <a:off x="7773861" y="7929563"/>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5" name="テキスト ボックス 234">
                <a:extLst>
                  <a:ext uri="{FF2B5EF4-FFF2-40B4-BE49-F238E27FC236}">
                    <a16:creationId xmlns:a16="http://schemas.microsoft.com/office/drawing/2014/main" id="{7DA73F08-AC9D-95E6-82C7-938E7315D2EB}"/>
                  </a:ext>
                </a:extLst>
              </p:cNvPr>
              <p:cNvSpPr txBox="1"/>
              <p:nvPr/>
            </p:nvSpPr>
            <p:spPr>
              <a:xfrm>
                <a:off x="7995304" y="7530724"/>
                <a:ext cx="433132" cy="307777"/>
              </a:xfrm>
              <a:prstGeom prst="rect">
                <a:avLst/>
              </a:prstGeom>
              <a:noFill/>
            </p:spPr>
            <p:txBody>
              <a:bodyPr wrap="none" rtlCol="0">
                <a:spAutoFit/>
              </a:bodyPr>
              <a:lstStyle/>
              <a:p>
                <a:r>
                  <a:rPr kumimoji="1" lang="en-US" altLang="ja-JP" sz="1400" dirty="0">
                    <a:latin typeface="+mj-lt"/>
                  </a:rPr>
                  <a:t>0.6</a:t>
                </a:r>
                <a:endParaRPr kumimoji="1" lang="ja-JP" altLang="en-US" sz="1400" dirty="0">
                  <a:latin typeface="+mj-lt"/>
                </a:endParaRPr>
              </a:p>
            </p:txBody>
          </p:sp>
          <p:sp>
            <p:nvSpPr>
              <p:cNvPr id="236" name="Line 372">
                <a:extLst>
                  <a:ext uri="{FF2B5EF4-FFF2-40B4-BE49-F238E27FC236}">
                    <a16:creationId xmlns:a16="http://schemas.microsoft.com/office/drawing/2014/main" id="{8D9B3104-3254-5587-185A-CA8EF1927402}"/>
                  </a:ext>
                </a:extLst>
              </p:cNvPr>
              <p:cNvSpPr>
                <a:spLocks noChangeShapeType="1"/>
              </p:cNvSpPr>
              <p:nvPr/>
            </p:nvSpPr>
            <p:spPr bwMode="auto">
              <a:xfrm>
                <a:off x="7453186" y="7842250"/>
                <a:ext cx="850900"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37" name="グループ化 236">
              <a:extLst>
                <a:ext uri="{FF2B5EF4-FFF2-40B4-BE49-F238E27FC236}">
                  <a16:creationId xmlns:a16="http://schemas.microsoft.com/office/drawing/2014/main" id="{9A977676-909C-6B9C-B6EF-0AF1E841D4C8}"/>
                </a:ext>
              </a:extLst>
            </p:cNvPr>
            <p:cNvGrpSpPr/>
            <p:nvPr/>
          </p:nvGrpSpPr>
          <p:grpSpPr>
            <a:xfrm>
              <a:off x="7787996" y="7576027"/>
              <a:ext cx="979403" cy="505936"/>
              <a:chOff x="9292946" y="7423627"/>
              <a:chExt cx="979403" cy="505936"/>
            </a:xfrm>
          </p:grpSpPr>
          <p:grpSp>
            <p:nvGrpSpPr>
              <p:cNvPr id="238" name="グループ化 237">
                <a:extLst>
                  <a:ext uri="{FF2B5EF4-FFF2-40B4-BE49-F238E27FC236}">
                    <a16:creationId xmlns:a16="http://schemas.microsoft.com/office/drawing/2014/main" id="{760289FF-527B-E88A-879C-D6E77DD7D628}"/>
                  </a:ext>
                </a:extLst>
              </p:cNvPr>
              <p:cNvGrpSpPr/>
              <p:nvPr/>
            </p:nvGrpSpPr>
            <p:grpSpPr>
              <a:xfrm>
                <a:off x="9613621" y="7527925"/>
                <a:ext cx="209550" cy="401638"/>
                <a:chOff x="11649075" y="7527925"/>
                <a:chExt cx="209550" cy="401638"/>
              </a:xfrm>
            </p:grpSpPr>
            <p:sp>
              <p:nvSpPr>
                <p:cNvPr id="241" name="Rectangle 286">
                  <a:extLst>
                    <a:ext uri="{FF2B5EF4-FFF2-40B4-BE49-F238E27FC236}">
                      <a16:creationId xmlns:a16="http://schemas.microsoft.com/office/drawing/2014/main" id="{45D1D036-6D69-1F29-FD40-8E88273DE275}"/>
                    </a:ext>
                  </a:extLst>
                </p:cNvPr>
                <p:cNvSpPr>
                  <a:spLocks noChangeArrowheads="1"/>
                </p:cNvSpPr>
                <p:nvPr/>
              </p:nvSpPr>
              <p:spPr bwMode="auto">
                <a:xfrm>
                  <a:off x="11649075" y="7594600"/>
                  <a:ext cx="209550" cy="266700"/>
                </a:xfrm>
                <a:prstGeom prst="rect">
                  <a:avLst/>
                </a:prstGeom>
                <a:noFill/>
                <a:ln w="19050"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2" name="Line 287">
                  <a:extLst>
                    <a:ext uri="{FF2B5EF4-FFF2-40B4-BE49-F238E27FC236}">
                      <a16:creationId xmlns:a16="http://schemas.microsoft.com/office/drawing/2014/main" id="{E9E19575-C13D-1E1E-2AA0-2C19139F1553}"/>
                    </a:ext>
                  </a:extLst>
                </p:cNvPr>
                <p:cNvSpPr>
                  <a:spLocks noChangeShapeType="1"/>
                </p:cNvSpPr>
                <p:nvPr/>
              </p:nvSpPr>
              <p:spPr bwMode="auto">
                <a:xfrm>
                  <a:off x="11753850" y="7527925"/>
                  <a:ext cx="0" cy="66675"/>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3" name="Line 288">
                  <a:extLst>
                    <a:ext uri="{FF2B5EF4-FFF2-40B4-BE49-F238E27FC236}">
                      <a16:creationId xmlns:a16="http://schemas.microsoft.com/office/drawing/2014/main" id="{48E06FA2-EC13-FC31-4594-FADF4600B663}"/>
                    </a:ext>
                  </a:extLst>
                </p:cNvPr>
                <p:cNvSpPr>
                  <a:spLocks noChangeShapeType="1"/>
                </p:cNvSpPr>
                <p:nvPr/>
              </p:nvSpPr>
              <p:spPr bwMode="auto">
                <a:xfrm flipV="1">
                  <a:off x="11753850" y="7861300"/>
                  <a:ext cx="0" cy="68263"/>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4" name="Line 289">
                  <a:extLst>
                    <a:ext uri="{FF2B5EF4-FFF2-40B4-BE49-F238E27FC236}">
                      <a16:creationId xmlns:a16="http://schemas.microsoft.com/office/drawing/2014/main" id="{0BA18C64-4D11-3024-7C53-899D0A2BD4B0}"/>
                    </a:ext>
                  </a:extLst>
                </p:cNvPr>
                <p:cNvSpPr>
                  <a:spLocks noChangeShapeType="1"/>
                </p:cNvSpPr>
                <p:nvPr/>
              </p:nvSpPr>
              <p:spPr bwMode="auto">
                <a:xfrm flipH="1">
                  <a:off x="11649075" y="7929563"/>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5" name="Line 290">
                  <a:extLst>
                    <a:ext uri="{FF2B5EF4-FFF2-40B4-BE49-F238E27FC236}">
                      <a16:creationId xmlns:a16="http://schemas.microsoft.com/office/drawing/2014/main" id="{5860304B-0DD0-406E-5677-0E619C375F20}"/>
                    </a:ext>
                  </a:extLst>
                </p:cNvPr>
                <p:cNvSpPr>
                  <a:spLocks noChangeShapeType="1"/>
                </p:cNvSpPr>
                <p:nvPr/>
              </p:nvSpPr>
              <p:spPr bwMode="auto">
                <a:xfrm flipH="1">
                  <a:off x="11649075" y="7527925"/>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6" name="Line 291">
                  <a:extLst>
                    <a:ext uri="{FF2B5EF4-FFF2-40B4-BE49-F238E27FC236}">
                      <a16:creationId xmlns:a16="http://schemas.microsoft.com/office/drawing/2014/main" id="{5B3D1C82-80E9-1B6F-1FBD-39665E7DBF9F}"/>
                    </a:ext>
                  </a:extLst>
                </p:cNvPr>
                <p:cNvSpPr>
                  <a:spLocks noChangeShapeType="1"/>
                </p:cNvSpPr>
                <p:nvPr/>
              </p:nvSpPr>
              <p:spPr bwMode="auto">
                <a:xfrm flipH="1">
                  <a:off x="11649075" y="7794625"/>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239" name="テキスト ボックス 238">
                <a:extLst>
                  <a:ext uri="{FF2B5EF4-FFF2-40B4-BE49-F238E27FC236}">
                    <a16:creationId xmlns:a16="http://schemas.microsoft.com/office/drawing/2014/main" id="{51C3D837-BF3A-89FD-476D-A2CE18BD2216}"/>
                  </a:ext>
                </a:extLst>
              </p:cNvPr>
              <p:cNvSpPr txBox="1"/>
              <p:nvPr/>
            </p:nvSpPr>
            <p:spPr>
              <a:xfrm>
                <a:off x="9839217" y="7423627"/>
                <a:ext cx="433132" cy="307777"/>
              </a:xfrm>
              <a:prstGeom prst="rect">
                <a:avLst/>
              </a:prstGeom>
              <a:noFill/>
            </p:spPr>
            <p:txBody>
              <a:bodyPr wrap="none" rtlCol="0">
                <a:spAutoFit/>
              </a:bodyPr>
              <a:lstStyle/>
              <a:p>
                <a:r>
                  <a:rPr kumimoji="1" lang="en-US" altLang="ja-JP" sz="1400" dirty="0">
                    <a:latin typeface="+mj-lt"/>
                  </a:rPr>
                  <a:t>1.4</a:t>
                </a:r>
                <a:endParaRPr kumimoji="1" lang="ja-JP" altLang="en-US" sz="1400" dirty="0">
                  <a:latin typeface="+mj-lt"/>
                </a:endParaRPr>
              </a:p>
            </p:txBody>
          </p:sp>
          <p:sp>
            <p:nvSpPr>
              <p:cNvPr id="240" name="Line 284">
                <a:extLst>
                  <a:ext uri="{FF2B5EF4-FFF2-40B4-BE49-F238E27FC236}">
                    <a16:creationId xmlns:a16="http://schemas.microsoft.com/office/drawing/2014/main" id="{4883FB76-AD77-F7C7-CB3D-D79490F5491E}"/>
                  </a:ext>
                </a:extLst>
              </p:cNvPr>
              <p:cNvSpPr>
                <a:spLocks noChangeShapeType="1"/>
              </p:cNvSpPr>
              <p:nvPr/>
            </p:nvSpPr>
            <p:spPr bwMode="auto">
              <a:xfrm>
                <a:off x="9292946" y="7739063"/>
                <a:ext cx="850900"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705" name="グループ化 704">
              <a:extLst>
                <a:ext uri="{FF2B5EF4-FFF2-40B4-BE49-F238E27FC236}">
                  <a16:creationId xmlns:a16="http://schemas.microsoft.com/office/drawing/2014/main" id="{56BFA684-7155-2086-D915-9AF9B1A7F348}"/>
                </a:ext>
              </a:extLst>
            </p:cNvPr>
            <p:cNvGrpSpPr/>
            <p:nvPr/>
          </p:nvGrpSpPr>
          <p:grpSpPr>
            <a:xfrm>
              <a:off x="8784948" y="7451238"/>
              <a:ext cx="987756" cy="340801"/>
              <a:chOff x="11149467" y="7089288"/>
              <a:chExt cx="987756" cy="340801"/>
            </a:xfrm>
          </p:grpSpPr>
          <p:sp>
            <p:nvSpPr>
              <p:cNvPr id="706" name="テキスト ボックス 705">
                <a:extLst>
                  <a:ext uri="{FF2B5EF4-FFF2-40B4-BE49-F238E27FC236}">
                    <a16:creationId xmlns:a16="http://schemas.microsoft.com/office/drawing/2014/main" id="{29145E73-F070-258B-A1F6-DEE69FCAEEA8}"/>
                  </a:ext>
                </a:extLst>
              </p:cNvPr>
              <p:cNvSpPr txBox="1"/>
              <p:nvPr/>
            </p:nvSpPr>
            <p:spPr>
              <a:xfrm>
                <a:off x="11704091" y="7089288"/>
                <a:ext cx="433132" cy="307777"/>
              </a:xfrm>
              <a:prstGeom prst="rect">
                <a:avLst/>
              </a:prstGeom>
              <a:noFill/>
            </p:spPr>
            <p:txBody>
              <a:bodyPr wrap="none" rtlCol="0">
                <a:spAutoFit/>
              </a:bodyPr>
              <a:lstStyle/>
              <a:p>
                <a:r>
                  <a:rPr kumimoji="1" lang="en-US" altLang="ja-JP" sz="1400" dirty="0">
                    <a:latin typeface="+mj-lt"/>
                  </a:rPr>
                  <a:t>3.5</a:t>
                </a:r>
                <a:endParaRPr kumimoji="1" lang="ja-JP" altLang="en-US" sz="1400" dirty="0">
                  <a:latin typeface="+mj-lt"/>
                </a:endParaRPr>
              </a:p>
            </p:txBody>
          </p:sp>
          <p:grpSp>
            <p:nvGrpSpPr>
              <p:cNvPr id="707" name="グループ化 706">
                <a:extLst>
                  <a:ext uri="{FF2B5EF4-FFF2-40B4-BE49-F238E27FC236}">
                    <a16:creationId xmlns:a16="http://schemas.microsoft.com/office/drawing/2014/main" id="{BF7EEFC6-125B-2DBD-13AC-668DC829C258}"/>
                  </a:ext>
                </a:extLst>
              </p:cNvPr>
              <p:cNvGrpSpPr/>
              <p:nvPr/>
            </p:nvGrpSpPr>
            <p:grpSpPr>
              <a:xfrm>
                <a:off x="11149467" y="7322089"/>
                <a:ext cx="850900" cy="108000"/>
                <a:chOff x="11149467" y="7322089"/>
                <a:chExt cx="850900" cy="108000"/>
              </a:xfrm>
            </p:grpSpPr>
            <p:sp>
              <p:nvSpPr>
                <p:cNvPr id="708" name="Line 21">
                  <a:extLst>
                    <a:ext uri="{FF2B5EF4-FFF2-40B4-BE49-F238E27FC236}">
                      <a16:creationId xmlns:a16="http://schemas.microsoft.com/office/drawing/2014/main" id="{F48483FE-8403-E296-12CD-3F0CCB791D52}"/>
                    </a:ext>
                  </a:extLst>
                </p:cNvPr>
                <p:cNvSpPr>
                  <a:spLocks noChangeShapeType="1"/>
                </p:cNvSpPr>
                <p:nvPr/>
              </p:nvSpPr>
              <p:spPr bwMode="auto">
                <a:xfrm>
                  <a:off x="11149467" y="7375902"/>
                  <a:ext cx="850900"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09" name="Rectangle 23">
                  <a:extLst>
                    <a:ext uri="{FF2B5EF4-FFF2-40B4-BE49-F238E27FC236}">
                      <a16:creationId xmlns:a16="http://schemas.microsoft.com/office/drawing/2014/main" id="{323F0EC8-4A20-575B-E2AD-4995EDDB876A}"/>
                    </a:ext>
                  </a:extLst>
                </p:cNvPr>
                <p:cNvSpPr>
                  <a:spLocks noChangeArrowheads="1"/>
                </p:cNvSpPr>
                <p:nvPr/>
              </p:nvSpPr>
              <p:spPr bwMode="auto">
                <a:xfrm>
                  <a:off x="11470142" y="7322089"/>
                  <a:ext cx="209550" cy="108000"/>
                </a:xfrm>
                <a:prstGeom prst="rect">
                  <a:avLst/>
                </a:prstGeom>
                <a:noFill/>
                <a:ln w="19050"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10" name="Line 24">
                  <a:extLst>
                    <a:ext uri="{FF2B5EF4-FFF2-40B4-BE49-F238E27FC236}">
                      <a16:creationId xmlns:a16="http://schemas.microsoft.com/office/drawing/2014/main" id="{317A7C2E-DD12-92FF-998C-E995C4652FDA}"/>
                    </a:ext>
                  </a:extLst>
                </p:cNvPr>
                <p:cNvSpPr>
                  <a:spLocks noChangeShapeType="1"/>
                </p:cNvSpPr>
                <p:nvPr/>
              </p:nvSpPr>
              <p:spPr bwMode="auto">
                <a:xfrm flipH="1">
                  <a:off x="11470142" y="7430089"/>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13" name="Line 25">
                  <a:extLst>
                    <a:ext uri="{FF2B5EF4-FFF2-40B4-BE49-F238E27FC236}">
                      <a16:creationId xmlns:a16="http://schemas.microsoft.com/office/drawing/2014/main" id="{8E01E01A-00BC-B41C-380F-E9C2FA53FF76}"/>
                    </a:ext>
                  </a:extLst>
                </p:cNvPr>
                <p:cNvSpPr>
                  <a:spLocks noChangeShapeType="1"/>
                </p:cNvSpPr>
                <p:nvPr/>
              </p:nvSpPr>
              <p:spPr bwMode="auto">
                <a:xfrm flipH="1">
                  <a:off x="11470142" y="7322089"/>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15" name="Line 26">
                  <a:extLst>
                    <a:ext uri="{FF2B5EF4-FFF2-40B4-BE49-F238E27FC236}">
                      <a16:creationId xmlns:a16="http://schemas.microsoft.com/office/drawing/2014/main" id="{0BB4FD06-3A42-5094-3EC4-3C1D3043D6A9}"/>
                    </a:ext>
                  </a:extLst>
                </p:cNvPr>
                <p:cNvSpPr>
                  <a:spLocks noChangeShapeType="1"/>
                </p:cNvSpPr>
                <p:nvPr/>
              </p:nvSpPr>
              <p:spPr bwMode="auto">
                <a:xfrm flipH="1">
                  <a:off x="11470142" y="7375902"/>
                  <a:ext cx="209550" cy="0"/>
                </a:xfrm>
                <a:prstGeom prst="line">
                  <a:avLst/>
                </a:prstGeom>
                <a:noFill/>
                <a:ln w="1905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grpSp>
      <p:sp>
        <p:nvSpPr>
          <p:cNvPr id="741" name="テキスト ボックス 740">
            <a:extLst>
              <a:ext uri="{FF2B5EF4-FFF2-40B4-BE49-F238E27FC236}">
                <a16:creationId xmlns:a16="http://schemas.microsoft.com/office/drawing/2014/main" id="{63EB4032-B34E-4FB4-BAA7-65C2E70DD46B}"/>
              </a:ext>
            </a:extLst>
          </p:cNvPr>
          <p:cNvSpPr txBox="1"/>
          <p:nvPr/>
        </p:nvSpPr>
        <p:spPr>
          <a:xfrm>
            <a:off x="2912324" y="1054180"/>
            <a:ext cx="444352" cy="523220"/>
          </a:xfrm>
          <a:prstGeom prst="rect">
            <a:avLst/>
          </a:prstGeom>
          <a:noFill/>
        </p:spPr>
        <p:txBody>
          <a:bodyPr wrap="none" rtlCol="0">
            <a:spAutoFit/>
          </a:bodyPr>
          <a:lstStyle/>
          <a:p>
            <a:r>
              <a:rPr kumimoji="1" lang="en-US" altLang="ja-JP" sz="2800" b="1" dirty="0"/>
              <a:t>A</a:t>
            </a:r>
            <a:endParaRPr kumimoji="1" lang="ja-JP" altLang="en-US" sz="2800" b="1" dirty="0"/>
          </a:p>
        </p:txBody>
      </p:sp>
      <p:grpSp>
        <p:nvGrpSpPr>
          <p:cNvPr id="673" name="グループ化 672">
            <a:extLst>
              <a:ext uri="{FF2B5EF4-FFF2-40B4-BE49-F238E27FC236}">
                <a16:creationId xmlns:a16="http://schemas.microsoft.com/office/drawing/2014/main" id="{72FEF0F8-4E2C-7454-D5EB-F282FBFCC895}"/>
              </a:ext>
            </a:extLst>
          </p:cNvPr>
          <p:cNvGrpSpPr/>
          <p:nvPr/>
        </p:nvGrpSpPr>
        <p:grpSpPr>
          <a:xfrm>
            <a:off x="2946593" y="1553646"/>
            <a:ext cx="6879193" cy="3471444"/>
            <a:chOff x="2946593" y="1617146"/>
            <a:chExt cx="6879193" cy="3471444"/>
          </a:xfrm>
        </p:grpSpPr>
        <p:sp>
          <p:nvSpPr>
            <p:cNvPr id="556" name="正方形/長方形 555">
              <a:extLst>
                <a:ext uri="{FF2B5EF4-FFF2-40B4-BE49-F238E27FC236}">
                  <a16:creationId xmlns:a16="http://schemas.microsoft.com/office/drawing/2014/main" id="{5741EE7D-C368-433F-B15C-F373D8C85921}"/>
                </a:ext>
              </a:extLst>
            </p:cNvPr>
            <p:cNvSpPr/>
            <p:nvPr/>
          </p:nvSpPr>
          <p:spPr>
            <a:xfrm>
              <a:off x="6786690" y="1711752"/>
              <a:ext cx="936000" cy="2287960"/>
            </a:xfrm>
            <a:prstGeom prst="rect">
              <a:avLst/>
            </a:prstGeom>
            <a:solidFill>
              <a:schemeClr val="accent5">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8" name="正方形/長方形 557">
              <a:extLst>
                <a:ext uri="{FF2B5EF4-FFF2-40B4-BE49-F238E27FC236}">
                  <a16:creationId xmlns:a16="http://schemas.microsoft.com/office/drawing/2014/main" id="{0818D68F-24CB-4CD4-B2A1-32F54344617D}"/>
                </a:ext>
              </a:extLst>
            </p:cNvPr>
            <p:cNvSpPr/>
            <p:nvPr/>
          </p:nvSpPr>
          <p:spPr>
            <a:xfrm>
              <a:off x="7719276" y="1707519"/>
              <a:ext cx="936000" cy="2287960"/>
            </a:xfrm>
            <a:prstGeom prst="rect">
              <a:avLst/>
            </a:prstGeom>
            <a:solidFill>
              <a:schemeClr val="accent2">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6" name="正方形/長方形 775">
              <a:extLst>
                <a:ext uri="{FF2B5EF4-FFF2-40B4-BE49-F238E27FC236}">
                  <a16:creationId xmlns:a16="http://schemas.microsoft.com/office/drawing/2014/main" id="{47EBCDEB-0B85-4654-8C0A-AEB14F7A86F5}"/>
                </a:ext>
              </a:extLst>
            </p:cNvPr>
            <p:cNvSpPr/>
            <p:nvPr/>
          </p:nvSpPr>
          <p:spPr>
            <a:xfrm>
              <a:off x="6781711" y="4008590"/>
              <a:ext cx="1872000" cy="1080000"/>
            </a:xfrm>
            <a:prstGeom prst="rect">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77" name="テキスト ボックス 776">
              <a:extLst>
                <a:ext uri="{FF2B5EF4-FFF2-40B4-BE49-F238E27FC236}">
                  <a16:creationId xmlns:a16="http://schemas.microsoft.com/office/drawing/2014/main" id="{9375FEDF-534C-4F22-BE2C-ACFF7F6E6B2B}"/>
                </a:ext>
              </a:extLst>
            </p:cNvPr>
            <p:cNvSpPr txBox="1"/>
            <p:nvPr/>
          </p:nvSpPr>
          <p:spPr>
            <a:xfrm>
              <a:off x="7248748" y="4611179"/>
              <a:ext cx="1518364" cy="369332"/>
            </a:xfrm>
            <a:prstGeom prst="rect">
              <a:avLst/>
            </a:prstGeom>
            <a:noFill/>
          </p:spPr>
          <p:txBody>
            <a:bodyPr wrap="none" rtlCol="0">
              <a:spAutoFit/>
            </a:bodyPr>
            <a:lstStyle/>
            <a:p>
              <a:r>
                <a:rPr kumimoji="1" lang="en-US" altLang="ja-JP" b="1" i="1" dirty="0"/>
                <a:t>Diffuse-type</a:t>
              </a:r>
              <a:endParaRPr kumimoji="1" lang="ja-JP" altLang="en-US" b="1" i="1" dirty="0"/>
            </a:p>
          </p:txBody>
        </p:sp>
        <p:sp>
          <p:nvSpPr>
            <p:cNvPr id="678" name="テキスト ボックス 677">
              <a:extLst>
                <a:ext uri="{FF2B5EF4-FFF2-40B4-BE49-F238E27FC236}">
                  <a16:creationId xmlns:a16="http://schemas.microsoft.com/office/drawing/2014/main" id="{E4910D4A-6096-45AB-B271-9F2A9FDEE813}"/>
                </a:ext>
              </a:extLst>
            </p:cNvPr>
            <p:cNvSpPr txBox="1"/>
            <p:nvPr/>
          </p:nvSpPr>
          <p:spPr>
            <a:xfrm>
              <a:off x="5903591" y="4020233"/>
              <a:ext cx="615874" cy="523220"/>
            </a:xfrm>
            <a:prstGeom prst="rect">
              <a:avLst/>
            </a:prstGeom>
            <a:noFill/>
          </p:spPr>
          <p:txBody>
            <a:bodyPr wrap="none" rtlCol="0">
              <a:spAutoFit/>
            </a:bodyPr>
            <a:lstStyle/>
            <a:p>
              <a:pPr algn="ctr"/>
              <a:r>
                <a:rPr kumimoji="1" lang="en-US" altLang="ja-JP" sz="1400" b="1" dirty="0" err="1"/>
                <a:t>Muc</a:t>
              </a:r>
              <a:endParaRPr kumimoji="1" lang="en-US" altLang="ja-JP" sz="1400" b="1" dirty="0"/>
            </a:p>
            <a:p>
              <a:pPr algn="ctr"/>
              <a:r>
                <a:rPr kumimoji="1" lang="en-US" altLang="ja-JP" sz="1400" b="1" dirty="0"/>
                <a:t>(n=5)</a:t>
              </a:r>
              <a:endParaRPr kumimoji="1" lang="ja-JP" altLang="en-US" sz="1400" b="1" dirty="0"/>
            </a:p>
          </p:txBody>
        </p:sp>
        <p:sp>
          <p:nvSpPr>
            <p:cNvPr id="672" name="テキスト ボックス 671">
              <a:extLst>
                <a:ext uri="{FF2B5EF4-FFF2-40B4-BE49-F238E27FC236}">
                  <a16:creationId xmlns:a16="http://schemas.microsoft.com/office/drawing/2014/main" id="{5F694B96-6E94-4C85-97A8-FE9E6D2797AB}"/>
                </a:ext>
              </a:extLst>
            </p:cNvPr>
            <p:cNvSpPr txBox="1"/>
            <p:nvPr/>
          </p:nvSpPr>
          <p:spPr>
            <a:xfrm>
              <a:off x="3839709" y="4020233"/>
              <a:ext cx="615874" cy="523220"/>
            </a:xfrm>
            <a:prstGeom prst="rect">
              <a:avLst/>
            </a:prstGeom>
            <a:noFill/>
          </p:spPr>
          <p:txBody>
            <a:bodyPr wrap="none" rtlCol="0">
              <a:spAutoFit/>
            </a:bodyPr>
            <a:lstStyle/>
            <a:p>
              <a:pPr algn="ctr"/>
              <a:r>
                <a:rPr kumimoji="1" lang="en-US" altLang="ja-JP" sz="1400" b="1" dirty="0"/>
                <a:t>Pap</a:t>
              </a:r>
            </a:p>
            <a:p>
              <a:pPr algn="ctr"/>
              <a:r>
                <a:rPr kumimoji="1" lang="en-US" altLang="ja-JP" sz="1400" b="1" dirty="0"/>
                <a:t>(n=2)</a:t>
              </a:r>
              <a:endParaRPr kumimoji="1" lang="ja-JP" altLang="en-US" sz="1400" b="1" dirty="0"/>
            </a:p>
          </p:txBody>
        </p:sp>
        <p:sp>
          <p:nvSpPr>
            <p:cNvPr id="674" name="テキスト ボックス 673">
              <a:extLst>
                <a:ext uri="{FF2B5EF4-FFF2-40B4-BE49-F238E27FC236}">
                  <a16:creationId xmlns:a16="http://schemas.microsoft.com/office/drawing/2014/main" id="{2DDD364B-9C1D-4B77-BFAF-6CE8AD5F18C7}"/>
                </a:ext>
              </a:extLst>
            </p:cNvPr>
            <p:cNvSpPr txBox="1"/>
            <p:nvPr/>
          </p:nvSpPr>
          <p:spPr>
            <a:xfrm>
              <a:off x="4886045" y="4020233"/>
              <a:ext cx="725978" cy="523220"/>
            </a:xfrm>
            <a:prstGeom prst="rect">
              <a:avLst/>
            </a:prstGeom>
            <a:noFill/>
          </p:spPr>
          <p:txBody>
            <a:bodyPr wrap="square" rtlCol="0">
              <a:spAutoFit/>
            </a:bodyPr>
            <a:lstStyle/>
            <a:p>
              <a:pPr algn="ctr"/>
              <a:r>
                <a:rPr kumimoji="1" lang="en-US" altLang="ja-JP" sz="1400" b="1" dirty="0"/>
                <a:t>Tub</a:t>
              </a:r>
            </a:p>
            <a:p>
              <a:pPr algn="ctr"/>
              <a:r>
                <a:rPr kumimoji="1" lang="en-US" altLang="ja-JP" sz="1400" b="1" dirty="0"/>
                <a:t>(n=46)</a:t>
              </a:r>
              <a:endParaRPr kumimoji="1" lang="ja-JP" altLang="en-US" sz="1400" b="1" dirty="0"/>
            </a:p>
          </p:txBody>
        </p:sp>
        <p:sp>
          <p:nvSpPr>
            <p:cNvPr id="680" name="テキスト ボックス 679">
              <a:extLst>
                <a:ext uri="{FF2B5EF4-FFF2-40B4-BE49-F238E27FC236}">
                  <a16:creationId xmlns:a16="http://schemas.microsoft.com/office/drawing/2014/main" id="{27791A65-B781-4997-BBF4-F9CE81D826C8}"/>
                </a:ext>
              </a:extLst>
            </p:cNvPr>
            <p:cNvSpPr txBox="1"/>
            <p:nvPr/>
          </p:nvSpPr>
          <p:spPr>
            <a:xfrm>
              <a:off x="7887757" y="4020233"/>
              <a:ext cx="615874" cy="523220"/>
            </a:xfrm>
            <a:prstGeom prst="rect">
              <a:avLst/>
            </a:prstGeom>
            <a:noFill/>
          </p:spPr>
          <p:txBody>
            <a:bodyPr wrap="none" rtlCol="0">
              <a:spAutoFit/>
            </a:bodyPr>
            <a:lstStyle/>
            <a:p>
              <a:pPr algn="ctr"/>
              <a:r>
                <a:rPr kumimoji="1" lang="en-US" altLang="ja-JP" sz="1400" b="1" dirty="0"/>
                <a:t>Sig</a:t>
              </a:r>
            </a:p>
            <a:p>
              <a:pPr algn="ctr"/>
              <a:r>
                <a:rPr kumimoji="1" lang="en-US" altLang="ja-JP" sz="1400" b="1" dirty="0"/>
                <a:t>(n=5)</a:t>
              </a:r>
              <a:endParaRPr kumimoji="1" lang="ja-JP" altLang="en-US" sz="1400" b="1" dirty="0"/>
            </a:p>
          </p:txBody>
        </p:sp>
        <p:sp>
          <p:nvSpPr>
            <p:cNvPr id="682" name="テキスト ボックス 681">
              <a:extLst>
                <a:ext uri="{FF2B5EF4-FFF2-40B4-BE49-F238E27FC236}">
                  <a16:creationId xmlns:a16="http://schemas.microsoft.com/office/drawing/2014/main" id="{858DA223-3E0A-4E29-9D29-8BFD4BDCEC72}"/>
                </a:ext>
              </a:extLst>
            </p:cNvPr>
            <p:cNvSpPr txBox="1"/>
            <p:nvPr/>
          </p:nvSpPr>
          <p:spPr>
            <a:xfrm>
              <a:off x="8593740" y="4020233"/>
              <a:ext cx="1228220" cy="523220"/>
            </a:xfrm>
            <a:prstGeom prst="rect">
              <a:avLst/>
            </a:prstGeom>
            <a:noFill/>
          </p:spPr>
          <p:txBody>
            <a:bodyPr wrap="none" rtlCol="0">
              <a:spAutoFit/>
            </a:bodyPr>
            <a:lstStyle/>
            <a:p>
              <a:pPr algn="ctr"/>
              <a:r>
                <a:rPr kumimoji="1" lang="en-US" altLang="ja-JP" sz="1400" b="1" dirty="0"/>
                <a:t>Special type</a:t>
              </a:r>
            </a:p>
            <a:p>
              <a:pPr algn="ctr"/>
              <a:r>
                <a:rPr kumimoji="1" lang="en-US" altLang="ja-JP" sz="1400" b="1" dirty="0"/>
                <a:t>(n=2)</a:t>
              </a:r>
              <a:endParaRPr kumimoji="1" lang="ja-JP" altLang="en-US" sz="1400" b="1" dirty="0"/>
            </a:p>
          </p:txBody>
        </p:sp>
        <p:sp>
          <p:nvSpPr>
            <p:cNvPr id="553" name="正方形/長方形 552">
              <a:extLst>
                <a:ext uri="{FF2B5EF4-FFF2-40B4-BE49-F238E27FC236}">
                  <a16:creationId xmlns:a16="http://schemas.microsoft.com/office/drawing/2014/main" id="{5A9DA9D7-97ED-4D1B-987A-44620AB4A6C0}"/>
                </a:ext>
              </a:extLst>
            </p:cNvPr>
            <p:cNvSpPr/>
            <p:nvPr/>
          </p:nvSpPr>
          <p:spPr>
            <a:xfrm>
              <a:off x="3600314" y="1707519"/>
              <a:ext cx="1911101" cy="2287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4" name="正方形/長方形 553">
              <a:extLst>
                <a:ext uri="{FF2B5EF4-FFF2-40B4-BE49-F238E27FC236}">
                  <a16:creationId xmlns:a16="http://schemas.microsoft.com/office/drawing/2014/main" id="{35750978-585C-43BB-85D4-5EA85545CE29}"/>
                </a:ext>
              </a:extLst>
            </p:cNvPr>
            <p:cNvSpPr/>
            <p:nvPr/>
          </p:nvSpPr>
          <p:spPr>
            <a:xfrm>
              <a:off x="5816286" y="1707519"/>
              <a:ext cx="1872000" cy="2287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48" name="グループ化 547">
              <a:extLst>
                <a:ext uri="{FF2B5EF4-FFF2-40B4-BE49-F238E27FC236}">
                  <a16:creationId xmlns:a16="http://schemas.microsoft.com/office/drawing/2014/main" id="{6380EAD4-D14F-45FA-B796-99C887230D31}"/>
                </a:ext>
              </a:extLst>
            </p:cNvPr>
            <p:cNvGrpSpPr/>
            <p:nvPr/>
          </p:nvGrpSpPr>
          <p:grpSpPr>
            <a:xfrm>
              <a:off x="3448426" y="1617146"/>
              <a:ext cx="6377360" cy="2380528"/>
              <a:chOff x="332373" y="516660"/>
              <a:chExt cx="6377360" cy="2380528"/>
            </a:xfrm>
          </p:grpSpPr>
          <p:sp>
            <p:nvSpPr>
              <p:cNvPr id="33" name="Line 8">
                <a:extLst>
                  <a:ext uri="{FF2B5EF4-FFF2-40B4-BE49-F238E27FC236}">
                    <a16:creationId xmlns:a16="http://schemas.microsoft.com/office/drawing/2014/main" id="{92A32CAB-34AD-4C3A-9EB7-A08B1A167578}"/>
                  </a:ext>
                </a:extLst>
              </p:cNvPr>
              <p:cNvSpPr>
                <a:spLocks noChangeShapeType="1"/>
              </p:cNvSpPr>
              <p:nvPr/>
            </p:nvSpPr>
            <p:spPr bwMode="auto">
              <a:xfrm>
                <a:off x="421989" y="2438400"/>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200">
                  <a:latin typeface="+mj-lt"/>
                </a:endParaRPr>
              </a:p>
            </p:txBody>
          </p:sp>
          <p:sp>
            <p:nvSpPr>
              <p:cNvPr id="34" name="Line 9">
                <a:extLst>
                  <a:ext uri="{FF2B5EF4-FFF2-40B4-BE49-F238E27FC236}">
                    <a16:creationId xmlns:a16="http://schemas.microsoft.com/office/drawing/2014/main" id="{A7AA2AEE-6F5B-4496-AAA6-0FE6E9250C82}"/>
                  </a:ext>
                </a:extLst>
              </p:cNvPr>
              <p:cNvSpPr>
                <a:spLocks noChangeShapeType="1"/>
              </p:cNvSpPr>
              <p:nvPr/>
            </p:nvSpPr>
            <p:spPr bwMode="auto">
              <a:xfrm>
                <a:off x="421989" y="1979613"/>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200">
                  <a:latin typeface="+mj-lt"/>
                </a:endParaRPr>
              </a:p>
            </p:txBody>
          </p:sp>
          <p:sp>
            <p:nvSpPr>
              <p:cNvPr id="35" name="Line 10">
                <a:extLst>
                  <a:ext uri="{FF2B5EF4-FFF2-40B4-BE49-F238E27FC236}">
                    <a16:creationId xmlns:a16="http://schemas.microsoft.com/office/drawing/2014/main" id="{D08F4C0E-8A3F-4FDE-A305-84131379EF84}"/>
                  </a:ext>
                </a:extLst>
              </p:cNvPr>
              <p:cNvSpPr>
                <a:spLocks noChangeShapeType="1"/>
              </p:cNvSpPr>
              <p:nvPr/>
            </p:nvSpPr>
            <p:spPr bwMode="auto">
              <a:xfrm>
                <a:off x="421989" y="1520825"/>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200">
                  <a:latin typeface="+mj-lt"/>
                </a:endParaRPr>
              </a:p>
            </p:txBody>
          </p:sp>
          <p:sp>
            <p:nvSpPr>
              <p:cNvPr id="36" name="Line 11">
                <a:extLst>
                  <a:ext uri="{FF2B5EF4-FFF2-40B4-BE49-F238E27FC236}">
                    <a16:creationId xmlns:a16="http://schemas.microsoft.com/office/drawing/2014/main" id="{44C21640-550F-4C10-A7A2-4A735A1404AA}"/>
                  </a:ext>
                </a:extLst>
              </p:cNvPr>
              <p:cNvSpPr>
                <a:spLocks noChangeShapeType="1"/>
              </p:cNvSpPr>
              <p:nvPr/>
            </p:nvSpPr>
            <p:spPr bwMode="auto">
              <a:xfrm>
                <a:off x="421989" y="1062038"/>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200">
                  <a:latin typeface="+mj-lt"/>
                </a:endParaRPr>
              </a:p>
            </p:txBody>
          </p:sp>
          <p:sp>
            <p:nvSpPr>
              <p:cNvPr id="37" name="Line 12">
                <a:extLst>
                  <a:ext uri="{FF2B5EF4-FFF2-40B4-BE49-F238E27FC236}">
                    <a16:creationId xmlns:a16="http://schemas.microsoft.com/office/drawing/2014/main" id="{E830EE97-5ABA-4C40-B7D1-F17BC9687742}"/>
                  </a:ext>
                </a:extLst>
              </p:cNvPr>
              <p:cNvSpPr>
                <a:spLocks noChangeShapeType="1"/>
              </p:cNvSpPr>
              <p:nvPr/>
            </p:nvSpPr>
            <p:spPr bwMode="auto">
              <a:xfrm>
                <a:off x="421989" y="603250"/>
                <a:ext cx="72000" cy="0"/>
              </a:xfrm>
              <a:prstGeom prst="line">
                <a:avLst/>
              </a:prstGeom>
              <a:noFill/>
              <a:ln w="190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200">
                  <a:latin typeface="+mj-lt"/>
                </a:endParaRPr>
              </a:p>
            </p:txBody>
          </p:sp>
          <p:sp>
            <p:nvSpPr>
              <p:cNvPr id="39" name="Rectangle 14">
                <a:extLst>
                  <a:ext uri="{FF2B5EF4-FFF2-40B4-BE49-F238E27FC236}">
                    <a16:creationId xmlns:a16="http://schemas.microsoft.com/office/drawing/2014/main" id="{17D5343E-AFD4-4114-A62C-432CC9893CFE}"/>
                  </a:ext>
                </a:extLst>
              </p:cNvPr>
              <p:cNvSpPr>
                <a:spLocks noChangeArrowheads="1"/>
              </p:cNvSpPr>
              <p:nvPr/>
            </p:nvSpPr>
            <p:spPr bwMode="auto">
              <a:xfrm>
                <a:off x="332373" y="2351810"/>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mj-lt"/>
                    <a:ea typeface="Arial Unicode MS" panose="020B0604020202020204" pitchFamily="50" charset="-128"/>
                  </a:rPr>
                  <a:t>0</a:t>
                </a:r>
                <a:endParaRPr kumimoji="0" lang="ja-JP" altLang="ja-JP" sz="1200" b="0" i="0" u="none" strike="noStrike" cap="none" normalizeH="0" baseline="0" dirty="0">
                  <a:ln>
                    <a:noFill/>
                  </a:ln>
                  <a:solidFill>
                    <a:schemeClr val="tx1"/>
                  </a:solidFill>
                  <a:effectLst/>
                  <a:latin typeface="+mj-lt"/>
                </a:endParaRPr>
              </a:p>
            </p:txBody>
          </p:sp>
          <p:sp>
            <p:nvSpPr>
              <p:cNvPr id="40" name="Rectangle 15">
                <a:extLst>
                  <a:ext uri="{FF2B5EF4-FFF2-40B4-BE49-F238E27FC236}">
                    <a16:creationId xmlns:a16="http://schemas.microsoft.com/office/drawing/2014/main" id="{21BD2E5B-50DD-418F-BEE5-F0BA2F84A321}"/>
                  </a:ext>
                </a:extLst>
              </p:cNvPr>
              <p:cNvSpPr>
                <a:spLocks noChangeArrowheads="1"/>
              </p:cNvSpPr>
              <p:nvPr/>
            </p:nvSpPr>
            <p:spPr bwMode="auto">
              <a:xfrm>
                <a:off x="332373" y="1893023"/>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mj-lt"/>
                    <a:ea typeface="Arial Unicode MS" panose="020B0604020202020204" pitchFamily="50" charset="-128"/>
                  </a:rPr>
                  <a:t>1</a:t>
                </a:r>
                <a:endParaRPr kumimoji="0" lang="ja-JP" altLang="ja-JP" sz="1200" b="0" i="0" u="none" strike="noStrike" cap="none" normalizeH="0" baseline="0" dirty="0">
                  <a:ln>
                    <a:noFill/>
                  </a:ln>
                  <a:solidFill>
                    <a:schemeClr val="tx1"/>
                  </a:solidFill>
                  <a:effectLst/>
                  <a:latin typeface="+mj-lt"/>
                </a:endParaRPr>
              </a:p>
            </p:txBody>
          </p:sp>
          <p:sp>
            <p:nvSpPr>
              <p:cNvPr id="41" name="Rectangle 16">
                <a:extLst>
                  <a:ext uri="{FF2B5EF4-FFF2-40B4-BE49-F238E27FC236}">
                    <a16:creationId xmlns:a16="http://schemas.microsoft.com/office/drawing/2014/main" id="{6B4DF82F-B7E8-46CD-ACDE-CF8DB832850B}"/>
                  </a:ext>
                </a:extLst>
              </p:cNvPr>
              <p:cNvSpPr>
                <a:spLocks noChangeArrowheads="1"/>
              </p:cNvSpPr>
              <p:nvPr/>
            </p:nvSpPr>
            <p:spPr bwMode="auto">
              <a:xfrm>
                <a:off x="332373" y="1434235"/>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mj-lt"/>
                    <a:ea typeface="Arial Unicode MS" panose="020B0604020202020204" pitchFamily="50" charset="-128"/>
                  </a:rPr>
                  <a:t>2</a:t>
                </a:r>
                <a:endParaRPr kumimoji="0" lang="ja-JP" altLang="ja-JP" sz="1200" b="0" i="0" u="none" strike="noStrike" cap="none" normalizeH="0" baseline="0" dirty="0">
                  <a:ln>
                    <a:noFill/>
                  </a:ln>
                  <a:solidFill>
                    <a:schemeClr val="tx1"/>
                  </a:solidFill>
                  <a:effectLst/>
                  <a:latin typeface="+mj-lt"/>
                </a:endParaRPr>
              </a:p>
            </p:txBody>
          </p:sp>
          <p:sp>
            <p:nvSpPr>
              <p:cNvPr id="42" name="Rectangle 17">
                <a:extLst>
                  <a:ext uri="{FF2B5EF4-FFF2-40B4-BE49-F238E27FC236}">
                    <a16:creationId xmlns:a16="http://schemas.microsoft.com/office/drawing/2014/main" id="{8C4AB2E6-3DD2-4CFA-98D1-CF370EEFF65E}"/>
                  </a:ext>
                </a:extLst>
              </p:cNvPr>
              <p:cNvSpPr>
                <a:spLocks noChangeArrowheads="1"/>
              </p:cNvSpPr>
              <p:nvPr/>
            </p:nvSpPr>
            <p:spPr bwMode="auto">
              <a:xfrm>
                <a:off x="332373" y="975448"/>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mj-lt"/>
                    <a:ea typeface="Arial Unicode MS" panose="020B0604020202020204" pitchFamily="50" charset="-128"/>
                  </a:rPr>
                  <a:t>3</a:t>
                </a:r>
                <a:endParaRPr kumimoji="0" lang="ja-JP" altLang="ja-JP" sz="1200" b="0" i="0" u="none" strike="noStrike" cap="none" normalizeH="0" baseline="0" dirty="0">
                  <a:ln>
                    <a:noFill/>
                  </a:ln>
                  <a:solidFill>
                    <a:schemeClr val="tx1"/>
                  </a:solidFill>
                  <a:effectLst/>
                  <a:latin typeface="+mj-lt"/>
                </a:endParaRPr>
              </a:p>
            </p:txBody>
          </p:sp>
          <p:sp>
            <p:nvSpPr>
              <p:cNvPr id="43" name="Rectangle 18">
                <a:extLst>
                  <a:ext uri="{FF2B5EF4-FFF2-40B4-BE49-F238E27FC236}">
                    <a16:creationId xmlns:a16="http://schemas.microsoft.com/office/drawing/2014/main" id="{6B0FEB70-0758-4EFB-A571-86F4FA97BC6B}"/>
                  </a:ext>
                </a:extLst>
              </p:cNvPr>
              <p:cNvSpPr>
                <a:spLocks noChangeArrowheads="1"/>
              </p:cNvSpPr>
              <p:nvPr/>
            </p:nvSpPr>
            <p:spPr bwMode="auto">
              <a:xfrm>
                <a:off x="332373" y="516660"/>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mj-lt"/>
                    <a:ea typeface="Arial Unicode MS" panose="020B0604020202020204" pitchFamily="50" charset="-128"/>
                  </a:rPr>
                  <a:t>4</a:t>
                </a:r>
                <a:endParaRPr kumimoji="0" lang="ja-JP" altLang="ja-JP" sz="1200" b="0" i="0" u="none" strike="noStrike" cap="none" normalizeH="0" baseline="0" dirty="0">
                  <a:ln>
                    <a:noFill/>
                  </a:ln>
                  <a:solidFill>
                    <a:schemeClr val="tx1"/>
                  </a:solidFill>
                  <a:effectLst/>
                  <a:latin typeface="+mj-lt"/>
                </a:endParaRPr>
              </a:p>
            </p:txBody>
          </p:sp>
          <p:grpSp>
            <p:nvGrpSpPr>
              <p:cNvPr id="531" name="グループ化 530">
                <a:extLst>
                  <a:ext uri="{FF2B5EF4-FFF2-40B4-BE49-F238E27FC236}">
                    <a16:creationId xmlns:a16="http://schemas.microsoft.com/office/drawing/2014/main" id="{E4B10768-AB65-4A74-AECD-46DF4FE98AA5}"/>
                  </a:ext>
                </a:extLst>
              </p:cNvPr>
              <p:cNvGrpSpPr/>
              <p:nvPr/>
            </p:nvGrpSpPr>
            <p:grpSpPr>
              <a:xfrm>
                <a:off x="481733" y="603251"/>
                <a:ext cx="6228000" cy="2293937"/>
                <a:chOff x="481733" y="603251"/>
                <a:chExt cx="6228000" cy="2293937"/>
              </a:xfrm>
            </p:grpSpPr>
            <p:cxnSp>
              <p:nvCxnSpPr>
                <p:cNvPr id="527" name="直線コネクタ 526">
                  <a:extLst>
                    <a:ext uri="{FF2B5EF4-FFF2-40B4-BE49-F238E27FC236}">
                      <a16:creationId xmlns:a16="http://schemas.microsoft.com/office/drawing/2014/main" id="{300033FC-0C11-4A62-8978-D6720B9E3521}"/>
                    </a:ext>
                  </a:extLst>
                </p:cNvPr>
                <p:cNvCxnSpPr>
                  <a:cxnSpLocks/>
                </p:cNvCxnSpPr>
                <p:nvPr/>
              </p:nvCxnSpPr>
              <p:spPr>
                <a:xfrm>
                  <a:off x="486930" y="603251"/>
                  <a:ext cx="0" cy="2293937"/>
                </a:xfrm>
                <a:prstGeom prst="line">
                  <a:avLst/>
                </a:prstGeom>
                <a:ln w="19050"/>
              </p:spPr>
              <p:style>
                <a:lnRef idx="1">
                  <a:schemeClr val="dk1"/>
                </a:lnRef>
                <a:fillRef idx="0">
                  <a:schemeClr val="dk1"/>
                </a:fillRef>
                <a:effectRef idx="0">
                  <a:schemeClr val="dk1"/>
                </a:effectRef>
                <a:fontRef idx="minor">
                  <a:schemeClr val="tx1"/>
                </a:fontRef>
              </p:style>
            </p:cxnSp>
            <p:cxnSp>
              <p:nvCxnSpPr>
                <p:cNvPr id="529" name="直線コネクタ 528">
                  <a:extLst>
                    <a:ext uri="{FF2B5EF4-FFF2-40B4-BE49-F238E27FC236}">
                      <a16:creationId xmlns:a16="http://schemas.microsoft.com/office/drawing/2014/main" id="{7B6911C1-DD26-4472-9664-62FD6BE3C8CC}"/>
                    </a:ext>
                  </a:extLst>
                </p:cNvPr>
                <p:cNvCxnSpPr>
                  <a:cxnSpLocks/>
                </p:cNvCxnSpPr>
                <p:nvPr/>
              </p:nvCxnSpPr>
              <p:spPr>
                <a:xfrm>
                  <a:off x="481733" y="2897188"/>
                  <a:ext cx="6228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711" name="テキスト ボックス 710">
              <a:extLst>
                <a:ext uri="{FF2B5EF4-FFF2-40B4-BE49-F238E27FC236}">
                  <a16:creationId xmlns:a16="http://schemas.microsoft.com/office/drawing/2014/main" id="{0D937291-05DB-4F08-81EF-9238793051B8}"/>
                </a:ext>
              </a:extLst>
            </p:cNvPr>
            <p:cNvSpPr txBox="1"/>
            <p:nvPr/>
          </p:nvSpPr>
          <p:spPr>
            <a:xfrm rot="16200000">
              <a:off x="2291606" y="2565498"/>
              <a:ext cx="1617751" cy="307777"/>
            </a:xfrm>
            <a:prstGeom prst="rect">
              <a:avLst/>
            </a:prstGeom>
            <a:noFill/>
          </p:spPr>
          <p:txBody>
            <a:bodyPr wrap="none" rtlCol="0">
              <a:spAutoFit/>
            </a:bodyPr>
            <a:lstStyle/>
            <a:p>
              <a:r>
                <a:rPr kumimoji="1" lang="en-US" altLang="ja-JP" sz="1400" dirty="0"/>
                <a:t>Methylation Score</a:t>
              </a:r>
              <a:endParaRPr kumimoji="1" lang="ja-JP" altLang="en-US" sz="1400" dirty="0"/>
            </a:p>
          </p:txBody>
        </p:sp>
        <p:sp>
          <p:nvSpPr>
            <p:cNvPr id="676" name="テキスト ボックス 675">
              <a:extLst>
                <a:ext uri="{FF2B5EF4-FFF2-40B4-BE49-F238E27FC236}">
                  <a16:creationId xmlns:a16="http://schemas.microsoft.com/office/drawing/2014/main" id="{FA734142-D3ED-42FC-815F-F7E31BE8D6CA}"/>
                </a:ext>
              </a:extLst>
            </p:cNvPr>
            <p:cNvSpPr txBox="1"/>
            <p:nvPr/>
          </p:nvSpPr>
          <p:spPr>
            <a:xfrm>
              <a:off x="6809906" y="4020233"/>
              <a:ext cx="715260" cy="523220"/>
            </a:xfrm>
            <a:prstGeom prst="rect">
              <a:avLst/>
            </a:prstGeom>
            <a:noFill/>
          </p:spPr>
          <p:txBody>
            <a:bodyPr wrap="none" rtlCol="0">
              <a:spAutoFit/>
            </a:bodyPr>
            <a:lstStyle/>
            <a:p>
              <a:pPr algn="ctr"/>
              <a:r>
                <a:rPr kumimoji="1" lang="en-US" altLang="ja-JP" sz="1400" b="1" dirty="0"/>
                <a:t>Por</a:t>
              </a:r>
            </a:p>
            <a:p>
              <a:pPr algn="ctr"/>
              <a:r>
                <a:rPr kumimoji="1" lang="en-US" altLang="ja-JP" sz="1400" b="1" dirty="0"/>
                <a:t>(n=38)</a:t>
              </a:r>
              <a:endParaRPr kumimoji="1" lang="ja-JP" altLang="en-US" sz="1400" b="1" dirty="0"/>
            </a:p>
          </p:txBody>
        </p:sp>
        <p:grpSp>
          <p:nvGrpSpPr>
            <p:cNvPr id="675" name="グループ化 674">
              <a:extLst>
                <a:ext uri="{FF2B5EF4-FFF2-40B4-BE49-F238E27FC236}">
                  <a16:creationId xmlns:a16="http://schemas.microsoft.com/office/drawing/2014/main" id="{3276447E-0212-8FF7-7F1A-6C8C3737A043}"/>
                </a:ext>
              </a:extLst>
            </p:cNvPr>
            <p:cNvGrpSpPr/>
            <p:nvPr/>
          </p:nvGrpSpPr>
          <p:grpSpPr>
            <a:xfrm>
              <a:off x="3751431" y="3000923"/>
              <a:ext cx="957804" cy="537964"/>
              <a:chOff x="1851051" y="2353223"/>
              <a:chExt cx="957804" cy="537964"/>
            </a:xfrm>
          </p:grpSpPr>
          <p:grpSp>
            <p:nvGrpSpPr>
              <p:cNvPr id="677" name="グループ化 676">
                <a:extLst>
                  <a:ext uri="{FF2B5EF4-FFF2-40B4-BE49-F238E27FC236}">
                    <a16:creationId xmlns:a16="http://schemas.microsoft.com/office/drawing/2014/main" id="{2B3723BD-91A3-9BC1-9819-23C4BE9ADAE4}"/>
                  </a:ext>
                </a:extLst>
              </p:cNvPr>
              <p:cNvGrpSpPr/>
              <p:nvPr/>
            </p:nvGrpSpPr>
            <p:grpSpPr>
              <a:xfrm>
                <a:off x="1851051" y="2432399"/>
                <a:ext cx="850900" cy="458788"/>
                <a:chOff x="492125" y="1979613"/>
                <a:chExt cx="850900" cy="458788"/>
              </a:xfrm>
            </p:grpSpPr>
            <p:sp>
              <p:nvSpPr>
                <p:cNvPr id="681" name="Line 21">
                  <a:extLst>
                    <a:ext uri="{FF2B5EF4-FFF2-40B4-BE49-F238E27FC236}">
                      <a16:creationId xmlns:a16="http://schemas.microsoft.com/office/drawing/2014/main" id="{D11C612B-0E23-7F8D-610C-2C65392BF3DA}"/>
                    </a:ext>
                  </a:extLst>
                </p:cNvPr>
                <p:cNvSpPr>
                  <a:spLocks noChangeShapeType="1"/>
                </p:cNvSpPr>
                <p:nvPr/>
              </p:nvSpPr>
              <p:spPr bwMode="auto">
                <a:xfrm>
                  <a:off x="492125" y="2208213"/>
                  <a:ext cx="850900"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83" name="Rectangle 23">
                  <a:extLst>
                    <a:ext uri="{FF2B5EF4-FFF2-40B4-BE49-F238E27FC236}">
                      <a16:creationId xmlns:a16="http://schemas.microsoft.com/office/drawing/2014/main" id="{C1BEAEAF-2238-BDCB-8F46-923551B6F19F}"/>
                    </a:ext>
                  </a:extLst>
                </p:cNvPr>
                <p:cNvSpPr>
                  <a:spLocks noChangeArrowheads="1"/>
                </p:cNvSpPr>
                <p:nvPr/>
              </p:nvSpPr>
              <p:spPr bwMode="auto">
                <a:xfrm>
                  <a:off x="812800" y="1979613"/>
                  <a:ext cx="209550" cy="458788"/>
                </a:xfrm>
                <a:prstGeom prst="rect">
                  <a:avLst/>
                </a:prstGeom>
                <a:noFill/>
                <a:ln w="19050" cap="sq">
                  <a:solidFill>
                    <a:srgbClr val="F0324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84" name="Line 24">
                  <a:extLst>
                    <a:ext uri="{FF2B5EF4-FFF2-40B4-BE49-F238E27FC236}">
                      <a16:creationId xmlns:a16="http://schemas.microsoft.com/office/drawing/2014/main" id="{116347FB-66E4-881C-7D80-1458BF7910D0}"/>
                    </a:ext>
                  </a:extLst>
                </p:cNvPr>
                <p:cNvSpPr>
                  <a:spLocks noChangeShapeType="1"/>
                </p:cNvSpPr>
                <p:nvPr/>
              </p:nvSpPr>
              <p:spPr bwMode="auto">
                <a:xfrm flipH="1">
                  <a:off x="812800" y="2438400"/>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85" name="Line 25">
                  <a:extLst>
                    <a:ext uri="{FF2B5EF4-FFF2-40B4-BE49-F238E27FC236}">
                      <a16:creationId xmlns:a16="http://schemas.microsoft.com/office/drawing/2014/main" id="{0561B97E-9320-6181-341D-09531B466FCC}"/>
                    </a:ext>
                  </a:extLst>
                </p:cNvPr>
                <p:cNvSpPr>
                  <a:spLocks noChangeShapeType="1"/>
                </p:cNvSpPr>
                <p:nvPr/>
              </p:nvSpPr>
              <p:spPr bwMode="auto">
                <a:xfrm flipH="1">
                  <a:off x="812800" y="1979613"/>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86" name="Line 26">
                  <a:extLst>
                    <a:ext uri="{FF2B5EF4-FFF2-40B4-BE49-F238E27FC236}">
                      <a16:creationId xmlns:a16="http://schemas.microsoft.com/office/drawing/2014/main" id="{81F7B657-865F-3EA0-464F-3B440A8B5844}"/>
                    </a:ext>
                  </a:extLst>
                </p:cNvPr>
                <p:cNvSpPr>
                  <a:spLocks noChangeShapeType="1"/>
                </p:cNvSpPr>
                <p:nvPr/>
              </p:nvSpPr>
              <p:spPr bwMode="auto">
                <a:xfrm flipH="1">
                  <a:off x="812800" y="2208213"/>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679" name="テキスト ボックス 678">
                <a:extLst>
                  <a:ext uri="{FF2B5EF4-FFF2-40B4-BE49-F238E27FC236}">
                    <a16:creationId xmlns:a16="http://schemas.microsoft.com/office/drawing/2014/main" id="{A7B0D928-2A59-B331-8AD2-25B0D36A8D01}"/>
                  </a:ext>
                </a:extLst>
              </p:cNvPr>
              <p:cNvSpPr txBox="1"/>
              <p:nvPr/>
            </p:nvSpPr>
            <p:spPr>
              <a:xfrm>
                <a:off x="2375723" y="2353223"/>
                <a:ext cx="433132" cy="307777"/>
              </a:xfrm>
              <a:prstGeom prst="rect">
                <a:avLst/>
              </a:prstGeom>
              <a:noFill/>
            </p:spPr>
            <p:txBody>
              <a:bodyPr wrap="none" rtlCol="0">
                <a:spAutoFit/>
              </a:bodyPr>
              <a:lstStyle/>
              <a:p>
                <a:r>
                  <a:rPr kumimoji="1" lang="en-US" altLang="ja-JP" sz="1400" dirty="0">
                    <a:latin typeface="+mj-lt"/>
                  </a:rPr>
                  <a:t>0.5</a:t>
                </a:r>
                <a:endParaRPr kumimoji="1" lang="ja-JP" altLang="en-US" sz="1400" dirty="0">
                  <a:latin typeface="+mj-lt"/>
                </a:endParaRPr>
              </a:p>
            </p:txBody>
          </p:sp>
        </p:grpSp>
        <p:grpSp>
          <p:nvGrpSpPr>
            <p:cNvPr id="687" name="グループ化 686">
              <a:extLst>
                <a:ext uri="{FF2B5EF4-FFF2-40B4-BE49-F238E27FC236}">
                  <a16:creationId xmlns:a16="http://schemas.microsoft.com/office/drawing/2014/main" id="{C6AAE835-500E-F84D-1DBC-975F2041F1AC}"/>
                </a:ext>
              </a:extLst>
            </p:cNvPr>
            <p:cNvGrpSpPr/>
            <p:nvPr/>
          </p:nvGrpSpPr>
          <p:grpSpPr>
            <a:xfrm>
              <a:off x="4830252" y="2583633"/>
              <a:ext cx="970495" cy="955254"/>
              <a:chOff x="3708349" y="1973611"/>
              <a:chExt cx="970495" cy="917576"/>
            </a:xfrm>
          </p:grpSpPr>
          <p:grpSp>
            <p:nvGrpSpPr>
              <p:cNvPr id="688" name="グループ化 687">
                <a:extLst>
                  <a:ext uri="{FF2B5EF4-FFF2-40B4-BE49-F238E27FC236}">
                    <a16:creationId xmlns:a16="http://schemas.microsoft.com/office/drawing/2014/main" id="{2CC4AA33-3ED0-E061-1A29-F6DA5720E15E}"/>
                  </a:ext>
                </a:extLst>
              </p:cNvPr>
              <p:cNvGrpSpPr/>
              <p:nvPr/>
            </p:nvGrpSpPr>
            <p:grpSpPr>
              <a:xfrm>
                <a:off x="3708349" y="1973611"/>
                <a:ext cx="850900" cy="917576"/>
                <a:chOff x="2762250" y="1520825"/>
                <a:chExt cx="850900" cy="917576"/>
              </a:xfrm>
            </p:grpSpPr>
            <p:sp>
              <p:nvSpPr>
                <p:cNvPr id="690" name="Line 56">
                  <a:extLst>
                    <a:ext uri="{FF2B5EF4-FFF2-40B4-BE49-F238E27FC236}">
                      <a16:creationId xmlns:a16="http://schemas.microsoft.com/office/drawing/2014/main" id="{4E7ED808-574E-DB3A-A4C7-968A0F992AD5}"/>
                    </a:ext>
                  </a:extLst>
                </p:cNvPr>
                <p:cNvSpPr>
                  <a:spLocks noChangeShapeType="1"/>
                </p:cNvSpPr>
                <p:nvPr/>
              </p:nvSpPr>
              <p:spPr bwMode="auto">
                <a:xfrm>
                  <a:off x="2762250" y="2100263"/>
                  <a:ext cx="850900"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1" name="Rectangle 58">
                  <a:extLst>
                    <a:ext uri="{FF2B5EF4-FFF2-40B4-BE49-F238E27FC236}">
                      <a16:creationId xmlns:a16="http://schemas.microsoft.com/office/drawing/2014/main" id="{6B29F6E6-3F22-2D68-ECFE-5997C4D51D18}"/>
                    </a:ext>
                  </a:extLst>
                </p:cNvPr>
                <p:cNvSpPr>
                  <a:spLocks noChangeArrowheads="1"/>
                </p:cNvSpPr>
                <p:nvPr/>
              </p:nvSpPr>
              <p:spPr bwMode="auto">
                <a:xfrm>
                  <a:off x="3082925" y="1979613"/>
                  <a:ext cx="209550" cy="458788"/>
                </a:xfrm>
                <a:prstGeom prst="rect">
                  <a:avLst/>
                </a:prstGeom>
                <a:noFill/>
                <a:ln w="19050" cap="sq">
                  <a:solidFill>
                    <a:srgbClr val="F0324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2" name="Line 59">
                  <a:extLst>
                    <a:ext uri="{FF2B5EF4-FFF2-40B4-BE49-F238E27FC236}">
                      <a16:creationId xmlns:a16="http://schemas.microsoft.com/office/drawing/2014/main" id="{85140FEA-0A0A-C0E2-F01B-E0BB2224D5D5}"/>
                    </a:ext>
                  </a:extLst>
                </p:cNvPr>
                <p:cNvSpPr>
                  <a:spLocks noChangeShapeType="1"/>
                </p:cNvSpPr>
                <p:nvPr/>
              </p:nvSpPr>
              <p:spPr bwMode="auto">
                <a:xfrm>
                  <a:off x="3187700" y="1520825"/>
                  <a:ext cx="0" cy="458788"/>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3" name="Line 60">
                  <a:extLst>
                    <a:ext uri="{FF2B5EF4-FFF2-40B4-BE49-F238E27FC236}">
                      <a16:creationId xmlns:a16="http://schemas.microsoft.com/office/drawing/2014/main" id="{F9E6F5FB-0B62-7113-45A1-FF42995D3FED}"/>
                    </a:ext>
                  </a:extLst>
                </p:cNvPr>
                <p:cNvSpPr>
                  <a:spLocks noChangeShapeType="1"/>
                </p:cNvSpPr>
                <p:nvPr/>
              </p:nvSpPr>
              <p:spPr bwMode="auto">
                <a:xfrm flipH="1">
                  <a:off x="3082925" y="2438400"/>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4" name="Line 61">
                  <a:extLst>
                    <a:ext uri="{FF2B5EF4-FFF2-40B4-BE49-F238E27FC236}">
                      <a16:creationId xmlns:a16="http://schemas.microsoft.com/office/drawing/2014/main" id="{D2F85096-7B46-8E50-C459-313557C26719}"/>
                    </a:ext>
                  </a:extLst>
                </p:cNvPr>
                <p:cNvSpPr>
                  <a:spLocks noChangeShapeType="1"/>
                </p:cNvSpPr>
                <p:nvPr/>
              </p:nvSpPr>
              <p:spPr bwMode="auto">
                <a:xfrm flipH="1">
                  <a:off x="3082925" y="1520825"/>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5" name="Line 62">
                  <a:extLst>
                    <a:ext uri="{FF2B5EF4-FFF2-40B4-BE49-F238E27FC236}">
                      <a16:creationId xmlns:a16="http://schemas.microsoft.com/office/drawing/2014/main" id="{CC3E583A-E994-49A2-2846-49601D9024BF}"/>
                    </a:ext>
                  </a:extLst>
                </p:cNvPr>
                <p:cNvSpPr>
                  <a:spLocks noChangeShapeType="1"/>
                </p:cNvSpPr>
                <p:nvPr/>
              </p:nvSpPr>
              <p:spPr bwMode="auto">
                <a:xfrm flipH="1">
                  <a:off x="3082925" y="1979613"/>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689" name="テキスト ボックス 688">
                <a:extLst>
                  <a:ext uri="{FF2B5EF4-FFF2-40B4-BE49-F238E27FC236}">
                    <a16:creationId xmlns:a16="http://schemas.microsoft.com/office/drawing/2014/main" id="{E412157E-445F-6634-0DF3-ACAC921E3B2C}"/>
                  </a:ext>
                </a:extLst>
              </p:cNvPr>
              <p:cNvSpPr txBox="1"/>
              <p:nvPr/>
            </p:nvSpPr>
            <p:spPr>
              <a:xfrm>
                <a:off x="4245712" y="2246129"/>
                <a:ext cx="433132" cy="307777"/>
              </a:xfrm>
              <a:prstGeom prst="rect">
                <a:avLst/>
              </a:prstGeom>
              <a:noFill/>
            </p:spPr>
            <p:txBody>
              <a:bodyPr wrap="none" rtlCol="0">
                <a:spAutoFit/>
              </a:bodyPr>
              <a:lstStyle/>
              <a:p>
                <a:r>
                  <a:rPr kumimoji="1" lang="en-US" altLang="ja-JP" sz="1400" dirty="0">
                    <a:latin typeface="+mj-lt"/>
                  </a:rPr>
                  <a:t>0.7</a:t>
                </a:r>
                <a:endParaRPr kumimoji="1" lang="ja-JP" altLang="en-US" sz="1400" dirty="0">
                  <a:latin typeface="+mj-lt"/>
                </a:endParaRPr>
              </a:p>
            </p:txBody>
          </p:sp>
        </p:grpSp>
        <p:grpSp>
          <p:nvGrpSpPr>
            <p:cNvPr id="696" name="グループ化 695">
              <a:extLst>
                <a:ext uri="{FF2B5EF4-FFF2-40B4-BE49-F238E27FC236}">
                  <a16:creationId xmlns:a16="http://schemas.microsoft.com/office/drawing/2014/main" id="{2ACE07C8-E237-2CDF-CF75-28D190346F99}"/>
                </a:ext>
              </a:extLst>
            </p:cNvPr>
            <p:cNvGrpSpPr/>
            <p:nvPr/>
          </p:nvGrpSpPr>
          <p:grpSpPr>
            <a:xfrm>
              <a:off x="7820517" y="2951489"/>
              <a:ext cx="979403" cy="587398"/>
              <a:chOff x="9292946" y="2303789"/>
              <a:chExt cx="979403" cy="587398"/>
            </a:xfrm>
          </p:grpSpPr>
          <p:grpSp>
            <p:nvGrpSpPr>
              <p:cNvPr id="697" name="グループ化 696">
                <a:extLst>
                  <a:ext uri="{FF2B5EF4-FFF2-40B4-BE49-F238E27FC236}">
                    <a16:creationId xmlns:a16="http://schemas.microsoft.com/office/drawing/2014/main" id="{5B9D8A4E-C001-5594-04C1-DE220B6BC9B9}"/>
                  </a:ext>
                </a:extLst>
              </p:cNvPr>
              <p:cNvGrpSpPr/>
              <p:nvPr/>
            </p:nvGrpSpPr>
            <p:grpSpPr>
              <a:xfrm>
                <a:off x="9292946" y="2432399"/>
                <a:ext cx="850900" cy="458788"/>
                <a:chOff x="10837863" y="1979613"/>
                <a:chExt cx="850900" cy="458788"/>
              </a:xfrm>
            </p:grpSpPr>
            <p:sp>
              <p:nvSpPr>
                <p:cNvPr id="699" name="Line 166">
                  <a:extLst>
                    <a:ext uri="{FF2B5EF4-FFF2-40B4-BE49-F238E27FC236}">
                      <a16:creationId xmlns:a16="http://schemas.microsoft.com/office/drawing/2014/main" id="{5EA701AE-434C-B4C8-534B-201005737603}"/>
                    </a:ext>
                  </a:extLst>
                </p:cNvPr>
                <p:cNvSpPr>
                  <a:spLocks noChangeShapeType="1"/>
                </p:cNvSpPr>
                <p:nvPr/>
              </p:nvSpPr>
              <p:spPr bwMode="auto">
                <a:xfrm>
                  <a:off x="10837863" y="2163763"/>
                  <a:ext cx="850900"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00" name="Rectangle 168">
                  <a:extLst>
                    <a:ext uri="{FF2B5EF4-FFF2-40B4-BE49-F238E27FC236}">
                      <a16:creationId xmlns:a16="http://schemas.microsoft.com/office/drawing/2014/main" id="{E43F9060-29F7-1347-6838-AADDAC6431B2}"/>
                    </a:ext>
                  </a:extLst>
                </p:cNvPr>
                <p:cNvSpPr>
                  <a:spLocks noChangeArrowheads="1"/>
                </p:cNvSpPr>
                <p:nvPr/>
              </p:nvSpPr>
              <p:spPr bwMode="auto">
                <a:xfrm>
                  <a:off x="11158538" y="1979613"/>
                  <a:ext cx="209550" cy="458788"/>
                </a:xfrm>
                <a:prstGeom prst="rect">
                  <a:avLst/>
                </a:prstGeom>
                <a:noFill/>
                <a:ln w="19050" cap="sq">
                  <a:solidFill>
                    <a:srgbClr val="F0324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01" name="Line 169">
                  <a:extLst>
                    <a:ext uri="{FF2B5EF4-FFF2-40B4-BE49-F238E27FC236}">
                      <a16:creationId xmlns:a16="http://schemas.microsoft.com/office/drawing/2014/main" id="{76D56185-1562-D83E-93A0-E39A8CC97770}"/>
                    </a:ext>
                  </a:extLst>
                </p:cNvPr>
                <p:cNvSpPr>
                  <a:spLocks noChangeShapeType="1"/>
                </p:cNvSpPr>
                <p:nvPr/>
              </p:nvSpPr>
              <p:spPr bwMode="auto">
                <a:xfrm flipH="1">
                  <a:off x="11158538" y="2438400"/>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02" name="Line 170">
                  <a:extLst>
                    <a:ext uri="{FF2B5EF4-FFF2-40B4-BE49-F238E27FC236}">
                      <a16:creationId xmlns:a16="http://schemas.microsoft.com/office/drawing/2014/main" id="{3E29BCFD-05E8-E27E-3D7C-28A468FA0F46}"/>
                    </a:ext>
                  </a:extLst>
                </p:cNvPr>
                <p:cNvSpPr>
                  <a:spLocks noChangeShapeType="1"/>
                </p:cNvSpPr>
                <p:nvPr/>
              </p:nvSpPr>
              <p:spPr bwMode="auto">
                <a:xfrm flipH="1">
                  <a:off x="11158538" y="1979613"/>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03" name="Line 171">
                  <a:extLst>
                    <a:ext uri="{FF2B5EF4-FFF2-40B4-BE49-F238E27FC236}">
                      <a16:creationId xmlns:a16="http://schemas.microsoft.com/office/drawing/2014/main" id="{67F93859-151F-1410-E0E4-024AD7B63717}"/>
                    </a:ext>
                  </a:extLst>
                </p:cNvPr>
                <p:cNvSpPr>
                  <a:spLocks noChangeShapeType="1"/>
                </p:cNvSpPr>
                <p:nvPr/>
              </p:nvSpPr>
              <p:spPr bwMode="auto">
                <a:xfrm flipH="1">
                  <a:off x="11158538" y="1979613"/>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698" name="テキスト ボックス 697">
                <a:extLst>
                  <a:ext uri="{FF2B5EF4-FFF2-40B4-BE49-F238E27FC236}">
                    <a16:creationId xmlns:a16="http://schemas.microsoft.com/office/drawing/2014/main" id="{7FBC54BD-185D-6772-09F1-125CC0467512}"/>
                  </a:ext>
                </a:extLst>
              </p:cNvPr>
              <p:cNvSpPr txBox="1"/>
              <p:nvPr/>
            </p:nvSpPr>
            <p:spPr>
              <a:xfrm>
                <a:off x="9839217" y="2303789"/>
                <a:ext cx="433132" cy="307777"/>
              </a:xfrm>
              <a:prstGeom prst="rect">
                <a:avLst/>
              </a:prstGeom>
              <a:noFill/>
            </p:spPr>
            <p:txBody>
              <a:bodyPr wrap="none" rtlCol="0">
                <a:spAutoFit/>
              </a:bodyPr>
              <a:lstStyle/>
              <a:p>
                <a:r>
                  <a:rPr kumimoji="1" lang="en-US" altLang="ja-JP" sz="1400" dirty="0">
                    <a:latin typeface="+mj-lt"/>
                  </a:rPr>
                  <a:t>0.6</a:t>
                </a:r>
                <a:endParaRPr kumimoji="1" lang="ja-JP" altLang="en-US" sz="1400" dirty="0">
                  <a:latin typeface="+mj-lt"/>
                </a:endParaRPr>
              </a:p>
            </p:txBody>
          </p:sp>
        </p:grpSp>
        <p:grpSp>
          <p:nvGrpSpPr>
            <p:cNvPr id="193" name="グループ化 192">
              <a:extLst>
                <a:ext uri="{FF2B5EF4-FFF2-40B4-BE49-F238E27FC236}">
                  <a16:creationId xmlns:a16="http://schemas.microsoft.com/office/drawing/2014/main" id="{DBF1101F-BC0D-6F05-A314-14A00D54EDE1}"/>
                </a:ext>
              </a:extLst>
            </p:cNvPr>
            <p:cNvGrpSpPr/>
            <p:nvPr/>
          </p:nvGrpSpPr>
          <p:grpSpPr>
            <a:xfrm>
              <a:off x="6850548" y="2148509"/>
              <a:ext cx="975250" cy="1385090"/>
              <a:chOff x="7453186" y="1620462"/>
              <a:chExt cx="975250" cy="1255149"/>
            </a:xfrm>
          </p:grpSpPr>
          <p:sp>
            <p:nvSpPr>
              <p:cNvPr id="194" name="Line 93">
                <a:extLst>
                  <a:ext uri="{FF2B5EF4-FFF2-40B4-BE49-F238E27FC236}">
                    <a16:creationId xmlns:a16="http://schemas.microsoft.com/office/drawing/2014/main" id="{9A8EF79C-9BE9-3199-4F56-46DA58EF8F55}"/>
                  </a:ext>
                </a:extLst>
              </p:cNvPr>
              <p:cNvSpPr>
                <a:spLocks noChangeShapeType="1"/>
              </p:cNvSpPr>
              <p:nvPr/>
            </p:nvSpPr>
            <p:spPr bwMode="auto">
              <a:xfrm>
                <a:off x="7453186" y="2485616"/>
                <a:ext cx="850900"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5" name="Rectangle 95">
                <a:extLst>
                  <a:ext uri="{FF2B5EF4-FFF2-40B4-BE49-F238E27FC236}">
                    <a16:creationId xmlns:a16="http://schemas.microsoft.com/office/drawing/2014/main" id="{FAF83CD2-347C-C6FE-465D-5695AAD37B19}"/>
                  </a:ext>
                </a:extLst>
              </p:cNvPr>
              <p:cNvSpPr>
                <a:spLocks noChangeArrowheads="1"/>
              </p:cNvSpPr>
              <p:nvPr/>
            </p:nvSpPr>
            <p:spPr bwMode="auto">
              <a:xfrm>
                <a:off x="7773861" y="2227611"/>
                <a:ext cx="209550" cy="648000"/>
              </a:xfrm>
              <a:prstGeom prst="rect">
                <a:avLst/>
              </a:prstGeom>
              <a:noFill/>
              <a:ln w="19050" cap="sq">
                <a:solidFill>
                  <a:srgbClr val="F0324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6" name="Line 96">
                <a:extLst>
                  <a:ext uri="{FF2B5EF4-FFF2-40B4-BE49-F238E27FC236}">
                    <a16:creationId xmlns:a16="http://schemas.microsoft.com/office/drawing/2014/main" id="{E47D8064-9C0A-F315-21F8-472BFF7D8E04}"/>
                  </a:ext>
                </a:extLst>
              </p:cNvPr>
              <p:cNvSpPr>
                <a:spLocks noChangeShapeType="1"/>
              </p:cNvSpPr>
              <p:nvPr/>
            </p:nvSpPr>
            <p:spPr bwMode="auto">
              <a:xfrm flipH="1">
                <a:off x="7885408" y="1630247"/>
                <a:ext cx="0" cy="602601"/>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97" name="Line 98">
                <a:extLst>
                  <a:ext uri="{FF2B5EF4-FFF2-40B4-BE49-F238E27FC236}">
                    <a16:creationId xmlns:a16="http://schemas.microsoft.com/office/drawing/2014/main" id="{7FF6B623-7A75-CAE6-7971-74A17F5280EC}"/>
                  </a:ext>
                </a:extLst>
              </p:cNvPr>
              <p:cNvSpPr>
                <a:spLocks noChangeShapeType="1"/>
              </p:cNvSpPr>
              <p:nvPr/>
            </p:nvSpPr>
            <p:spPr bwMode="auto">
              <a:xfrm flipH="1">
                <a:off x="7773861" y="1620462"/>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8" name="Line 99">
                <a:extLst>
                  <a:ext uri="{FF2B5EF4-FFF2-40B4-BE49-F238E27FC236}">
                    <a16:creationId xmlns:a16="http://schemas.microsoft.com/office/drawing/2014/main" id="{4FEC7FE4-AFBB-12CA-991E-8454FE0EE889}"/>
                  </a:ext>
                </a:extLst>
              </p:cNvPr>
              <p:cNvSpPr>
                <a:spLocks noChangeShapeType="1"/>
              </p:cNvSpPr>
              <p:nvPr/>
            </p:nvSpPr>
            <p:spPr bwMode="auto">
              <a:xfrm flipH="1">
                <a:off x="7773861" y="2477546"/>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9" name="テキスト ボックス 198">
                <a:extLst>
                  <a:ext uri="{FF2B5EF4-FFF2-40B4-BE49-F238E27FC236}">
                    <a16:creationId xmlns:a16="http://schemas.microsoft.com/office/drawing/2014/main" id="{8CCFBA90-B7C9-3C85-1C3F-3D6F3F42AD88}"/>
                  </a:ext>
                </a:extLst>
              </p:cNvPr>
              <p:cNvSpPr txBox="1"/>
              <p:nvPr/>
            </p:nvSpPr>
            <p:spPr>
              <a:xfrm>
                <a:off x="7995304" y="2126675"/>
                <a:ext cx="433132" cy="307777"/>
              </a:xfrm>
              <a:prstGeom prst="rect">
                <a:avLst/>
              </a:prstGeom>
              <a:noFill/>
            </p:spPr>
            <p:txBody>
              <a:bodyPr wrap="none" rtlCol="0">
                <a:spAutoFit/>
              </a:bodyPr>
              <a:lstStyle/>
              <a:p>
                <a:r>
                  <a:rPr kumimoji="1" lang="en-US" altLang="ja-JP" sz="1400" dirty="0">
                    <a:latin typeface="+mj-lt"/>
                  </a:rPr>
                  <a:t>0.8</a:t>
                </a:r>
                <a:endParaRPr kumimoji="1" lang="ja-JP" altLang="en-US" sz="1400" dirty="0">
                  <a:latin typeface="+mj-lt"/>
                </a:endParaRPr>
              </a:p>
            </p:txBody>
          </p:sp>
        </p:grpSp>
        <p:grpSp>
          <p:nvGrpSpPr>
            <p:cNvPr id="247" name="グループ化 246">
              <a:extLst>
                <a:ext uri="{FF2B5EF4-FFF2-40B4-BE49-F238E27FC236}">
                  <a16:creationId xmlns:a16="http://schemas.microsoft.com/office/drawing/2014/main" id="{08353EED-B74A-E100-ED06-E0A1B7FA5591}"/>
                </a:ext>
              </a:extLst>
            </p:cNvPr>
            <p:cNvGrpSpPr/>
            <p:nvPr/>
          </p:nvGrpSpPr>
          <p:grpSpPr>
            <a:xfrm>
              <a:off x="5766546" y="2141714"/>
              <a:ext cx="994916" cy="1401787"/>
              <a:chOff x="5518914" y="1493475"/>
              <a:chExt cx="994916" cy="1366924"/>
            </a:xfrm>
          </p:grpSpPr>
          <p:sp>
            <p:nvSpPr>
              <p:cNvPr id="248" name="Line 130">
                <a:extLst>
                  <a:ext uri="{FF2B5EF4-FFF2-40B4-BE49-F238E27FC236}">
                    <a16:creationId xmlns:a16="http://schemas.microsoft.com/office/drawing/2014/main" id="{3E29F7A8-E79B-EAEE-9C60-E3A54A2CF3C9}"/>
                  </a:ext>
                </a:extLst>
              </p:cNvPr>
              <p:cNvSpPr>
                <a:spLocks noChangeShapeType="1"/>
              </p:cNvSpPr>
              <p:nvPr/>
            </p:nvSpPr>
            <p:spPr bwMode="auto">
              <a:xfrm>
                <a:off x="5518914" y="2414936"/>
                <a:ext cx="850900"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9" name="Rectangle 132">
                <a:extLst>
                  <a:ext uri="{FF2B5EF4-FFF2-40B4-BE49-F238E27FC236}">
                    <a16:creationId xmlns:a16="http://schemas.microsoft.com/office/drawing/2014/main" id="{AE151947-00AE-7D14-55F7-C549C435B1D2}"/>
                  </a:ext>
                </a:extLst>
              </p:cNvPr>
              <p:cNvSpPr>
                <a:spLocks noChangeArrowheads="1"/>
              </p:cNvSpPr>
              <p:nvPr/>
            </p:nvSpPr>
            <p:spPr bwMode="auto">
              <a:xfrm>
                <a:off x="5839589" y="1924399"/>
                <a:ext cx="209550" cy="936000"/>
              </a:xfrm>
              <a:prstGeom prst="rect">
                <a:avLst/>
              </a:prstGeom>
              <a:noFill/>
              <a:ln w="19050" cap="sq">
                <a:solidFill>
                  <a:srgbClr val="F0324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0" name="テキスト ボックス 249">
                <a:extLst>
                  <a:ext uri="{FF2B5EF4-FFF2-40B4-BE49-F238E27FC236}">
                    <a16:creationId xmlns:a16="http://schemas.microsoft.com/office/drawing/2014/main" id="{80CD99AB-3413-8EEA-4ADB-496A690C90C7}"/>
                  </a:ext>
                </a:extLst>
              </p:cNvPr>
              <p:cNvSpPr txBox="1"/>
              <p:nvPr/>
            </p:nvSpPr>
            <p:spPr>
              <a:xfrm>
                <a:off x="6080698" y="2098183"/>
                <a:ext cx="433132" cy="307777"/>
              </a:xfrm>
              <a:prstGeom prst="rect">
                <a:avLst/>
              </a:prstGeom>
              <a:noFill/>
            </p:spPr>
            <p:txBody>
              <a:bodyPr wrap="none" rtlCol="0">
                <a:spAutoFit/>
              </a:bodyPr>
              <a:lstStyle/>
              <a:p>
                <a:r>
                  <a:rPr kumimoji="1" lang="en-US" altLang="ja-JP" sz="1400" dirty="0">
                    <a:latin typeface="+mj-lt"/>
                  </a:rPr>
                  <a:t>1.0</a:t>
                </a:r>
                <a:endParaRPr kumimoji="1" lang="ja-JP" altLang="en-US" sz="1400" dirty="0">
                  <a:latin typeface="+mj-lt"/>
                </a:endParaRPr>
              </a:p>
            </p:txBody>
          </p:sp>
          <p:sp>
            <p:nvSpPr>
              <p:cNvPr id="251" name="Line 96">
                <a:extLst>
                  <a:ext uri="{FF2B5EF4-FFF2-40B4-BE49-F238E27FC236}">
                    <a16:creationId xmlns:a16="http://schemas.microsoft.com/office/drawing/2014/main" id="{864CA5D5-99F8-9D8D-B23C-C44C4C78992B}"/>
                  </a:ext>
                </a:extLst>
              </p:cNvPr>
              <p:cNvSpPr>
                <a:spLocks noChangeShapeType="1"/>
              </p:cNvSpPr>
              <p:nvPr/>
            </p:nvSpPr>
            <p:spPr bwMode="auto">
              <a:xfrm>
                <a:off x="5960277" y="1493475"/>
                <a:ext cx="0" cy="435297"/>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52" name="Line 98">
                <a:extLst>
                  <a:ext uri="{FF2B5EF4-FFF2-40B4-BE49-F238E27FC236}">
                    <a16:creationId xmlns:a16="http://schemas.microsoft.com/office/drawing/2014/main" id="{C309DAD1-367F-8F1B-95A9-3D956513A77F}"/>
                  </a:ext>
                </a:extLst>
              </p:cNvPr>
              <p:cNvSpPr>
                <a:spLocks noChangeShapeType="1"/>
              </p:cNvSpPr>
              <p:nvPr/>
            </p:nvSpPr>
            <p:spPr bwMode="auto">
              <a:xfrm flipH="1">
                <a:off x="5855502" y="1497025"/>
                <a:ext cx="209550"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53" name="グループ化 252">
              <a:extLst>
                <a:ext uri="{FF2B5EF4-FFF2-40B4-BE49-F238E27FC236}">
                  <a16:creationId xmlns:a16="http://schemas.microsoft.com/office/drawing/2014/main" id="{502DBF90-87DF-DD7E-5CB5-50D43956DB4B}"/>
                </a:ext>
              </a:extLst>
            </p:cNvPr>
            <p:cNvGrpSpPr/>
            <p:nvPr/>
          </p:nvGrpSpPr>
          <p:grpSpPr>
            <a:xfrm>
              <a:off x="8775327" y="2300134"/>
              <a:ext cx="976080" cy="323053"/>
              <a:chOff x="11162148" y="1652434"/>
              <a:chExt cx="976080" cy="323053"/>
            </a:xfrm>
          </p:grpSpPr>
          <p:sp>
            <p:nvSpPr>
              <p:cNvPr id="254" name="テキスト ボックス 253">
                <a:extLst>
                  <a:ext uri="{FF2B5EF4-FFF2-40B4-BE49-F238E27FC236}">
                    <a16:creationId xmlns:a16="http://schemas.microsoft.com/office/drawing/2014/main" id="{262763C7-4903-0FEC-6DE9-523A30C345AF}"/>
                  </a:ext>
                </a:extLst>
              </p:cNvPr>
              <p:cNvSpPr txBox="1"/>
              <p:nvPr/>
            </p:nvSpPr>
            <p:spPr>
              <a:xfrm>
                <a:off x="11705096" y="1652434"/>
                <a:ext cx="433132" cy="307777"/>
              </a:xfrm>
              <a:prstGeom prst="rect">
                <a:avLst/>
              </a:prstGeom>
              <a:noFill/>
            </p:spPr>
            <p:txBody>
              <a:bodyPr wrap="none" rtlCol="0">
                <a:spAutoFit/>
              </a:bodyPr>
              <a:lstStyle/>
              <a:p>
                <a:r>
                  <a:rPr kumimoji="1" lang="en-US" altLang="ja-JP" sz="1400" dirty="0">
                    <a:latin typeface="+mj-lt"/>
                  </a:rPr>
                  <a:t>2.0</a:t>
                </a:r>
                <a:endParaRPr kumimoji="1" lang="ja-JP" altLang="en-US" sz="1400" dirty="0">
                  <a:latin typeface="+mj-lt"/>
                </a:endParaRPr>
              </a:p>
            </p:txBody>
          </p:sp>
          <p:sp>
            <p:nvSpPr>
              <p:cNvPr id="255" name="Line 202">
                <a:extLst>
                  <a:ext uri="{FF2B5EF4-FFF2-40B4-BE49-F238E27FC236}">
                    <a16:creationId xmlns:a16="http://schemas.microsoft.com/office/drawing/2014/main" id="{B4C054EF-E2D9-9482-3575-89FC0C226F0E}"/>
                  </a:ext>
                </a:extLst>
              </p:cNvPr>
              <p:cNvSpPr>
                <a:spLocks noChangeShapeType="1"/>
              </p:cNvSpPr>
              <p:nvPr/>
            </p:nvSpPr>
            <p:spPr bwMode="auto">
              <a:xfrm>
                <a:off x="11162148" y="1972574"/>
                <a:ext cx="850900" cy="0"/>
              </a:xfrm>
              <a:prstGeom prst="line">
                <a:avLst/>
              </a:prstGeom>
              <a:noFill/>
              <a:ln w="19050" cap="flat">
                <a:solidFill>
                  <a:srgbClr val="1198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04" name="Line 211">
                <a:extLst>
                  <a:ext uri="{FF2B5EF4-FFF2-40B4-BE49-F238E27FC236}">
                    <a16:creationId xmlns:a16="http://schemas.microsoft.com/office/drawing/2014/main" id="{9B0F44AB-8AB7-4157-8176-31F7B835B9E7}"/>
                  </a:ext>
                </a:extLst>
              </p:cNvPr>
              <p:cNvSpPr>
                <a:spLocks noChangeShapeType="1"/>
              </p:cNvSpPr>
              <p:nvPr/>
            </p:nvSpPr>
            <p:spPr bwMode="auto">
              <a:xfrm flipH="1">
                <a:off x="11448368" y="1975487"/>
                <a:ext cx="211138" cy="0"/>
              </a:xfrm>
              <a:prstGeom prst="line">
                <a:avLst/>
              </a:prstGeom>
              <a:noFill/>
              <a:ln w="19050" cap="flat">
                <a:solidFill>
                  <a:srgbClr val="F0324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sp>
        <p:nvSpPr>
          <p:cNvPr id="225" name="テキスト ボックス 224">
            <a:extLst>
              <a:ext uri="{FF2B5EF4-FFF2-40B4-BE49-F238E27FC236}">
                <a16:creationId xmlns:a16="http://schemas.microsoft.com/office/drawing/2014/main" id="{93454515-D359-2FA7-E412-4AA034AAF79A}"/>
              </a:ext>
            </a:extLst>
          </p:cNvPr>
          <p:cNvSpPr txBox="1"/>
          <p:nvPr/>
        </p:nvSpPr>
        <p:spPr>
          <a:xfrm>
            <a:off x="313604" y="141942"/>
            <a:ext cx="2813591" cy="369332"/>
          </a:xfrm>
          <a:prstGeom prst="rect">
            <a:avLst/>
          </a:prstGeom>
          <a:noFill/>
        </p:spPr>
        <p:txBody>
          <a:bodyPr wrap="none" rtlCol="0">
            <a:spAutoFit/>
          </a:bodyPr>
          <a:lstStyle/>
          <a:p>
            <a:r>
              <a:rPr kumimoji="1" lang="en-US" altLang="ja-JP" b="1" dirty="0"/>
              <a:t>Supplementary Figure 3</a:t>
            </a:r>
            <a:endParaRPr kumimoji="1" lang="ja-JP" altLang="en-US" b="1" dirty="0"/>
          </a:p>
        </p:txBody>
      </p:sp>
    </p:spTree>
    <p:extLst>
      <p:ext uri="{BB962C8B-B14F-4D97-AF65-F5344CB8AC3E}">
        <p14:creationId xmlns:p14="http://schemas.microsoft.com/office/powerpoint/2010/main" val="108659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5BB0DB1-C96F-0259-0447-9ADA75023A18}"/>
              </a:ext>
            </a:extLst>
          </p:cNvPr>
          <p:cNvSpPr txBox="1"/>
          <p:nvPr/>
        </p:nvSpPr>
        <p:spPr>
          <a:xfrm>
            <a:off x="1003300" y="1244599"/>
            <a:ext cx="10375900" cy="2950231"/>
          </a:xfrm>
          <a:prstGeom prst="rect">
            <a:avLst/>
          </a:prstGeom>
          <a:noFill/>
        </p:spPr>
        <p:txBody>
          <a:bodyPr wrap="square" rtlCol="0">
            <a:spAutoFit/>
          </a:bodyPr>
          <a:lstStyle/>
          <a:p>
            <a:pPr algn="just">
              <a:lnSpc>
                <a:spcPct val="150000"/>
              </a:lnSpc>
            </a:pPr>
            <a:r>
              <a:rPr lang="en-US" altLang="ja-JP" sz="1800" b="1" kern="100" dirty="0">
                <a:effectLst/>
                <a:latin typeface="Times New Roman" panose="02020603050405020304" pitchFamily="18" charset="0"/>
                <a:ea typeface="ＭＳ 明朝" panose="02020609040205080304" pitchFamily="17" charset="-128"/>
                <a:cs typeface="Times New Roman" panose="02020603050405020304" pitchFamily="18" charset="0"/>
              </a:rPr>
              <a:t>Supplementary Fig. 3</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50000"/>
              </a:lnSpc>
            </a:pPr>
            <a:r>
              <a:rPr lang="en-US" altLang="ja-JP" sz="1800" kern="0" dirty="0">
                <a:effectLst/>
                <a:latin typeface="Times New Roman" panose="02020603050405020304" pitchFamily="18" charset="0"/>
                <a:ea typeface="ＭＳ 明朝" panose="02020609040205080304" pitchFamily="17" charset="-128"/>
                <a:cs typeface="Times New Roman" panose="02020603050405020304" pitchFamily="18" charset="0"/>
              </a:rPr>
              <a:t>Mean methylation score of the counterpart normal mucosa calculated by the </a:t>
            </a:r>
            <a:r>
              <a:rPr lang="en-US" altLang="ja-JP" sz="1800" kern="0" dirty="0" err="1">
                <a:effectLst/>
                <a:latin typeface="Times New Roman" panose="02020603050405020304" pitchFamily="18" charset="0"/>
                <a:ea typeface="ＭＳ 明朝" panose="02020609040205080304" pitchFamily="17" charset="-128"/>
                <a:cs typeface="Times New Roman" panose="02020603050405020304" pitchFamily="18" charset="0"/>
              </a:rPr>
              <a:t>Wnt</a:t>
            </a:r>
            <a:r>
              <a:rPr lang="en-US" altLang="ja-JP" sz="1800" kern="0" dirty="0">
                <a:effectLst/>
                <a:latin typeface="Times New Roman" panose="02020603050405020304" pitchFamily="18" charset="0"/>
                <a:ea typeface="ＭＳ 明朝" panose="02020609040205080304" pitchFamily="17" charset="-128"/>
                <a:cs typeface="Times New Roman" panose="02020603050405020304" pitchFamily="18" charset="0"/>
              </a:rPr>
              <a:t>-associated loci (</a:t>
            </a:r>
            <a:r>
              <a:rPr lang="en-US" altLang="ja-JP" sz="1800" b="1" kern="0" dirty="0">
                <a:effectLst/>
                <a:latin typeface="Times New Roman" panose="02020603050405020304" pitchFamily="18" charset="0"/>
                <a:ea typeface="ＭＳ 明朝" panose="02020609040205080304" pitchFamily="17" charset="-128"/>
                <a:cs typeface="Times New Roman" panose="02020603050405020304" pitchFamily="18" charset="0"/>
              </a:rPr>
              <a:t>A</a:t>
            </a:r>
            <a:r>
              <a:rPr lang="en-US" altLang="ja-JP" sz="1800" kern="0" dirty="0">
                <a:effectLst/>
                <a:latin typeface="Times New Roman" panose="02020603050405020304" pitchFamily="18" charset="0"/>
                <a:ea typeface="ＭＳ 明朝" panose="02020609040205080304" pitchFamily="17" charset="-128"/>
                <a:cs typeface="Times New Roman" panose="02020603050405020304" pitchFamily="18" charset="0"/>
              </a:rPr>
              <a:t>) and the other 15 cancer-associated (</a:t>
            </a:r>
            <a:r>
              <a:rPr lang="en-US" altLang="ja-JP" sz="1800" b="1" kern="0" dirty="0">
                <a:effectLst/>
                <a:latin typeface="Times New Roman" panose="02020603050405020304" pitchFamily="18" charset="0"/>
                <a:ea typeface="ＭＳ 明朝" panose="02020609040205080304" pitchFamily="17" charset="-128"/>
                <a:cs typeface="Times New Roman" panose="02020603050405020304" pitchFamily="18" charset="0"/>
              </a:rPr>
              <a:t>B</a:t>
            </a:r>
            <a:r>
              <a:rPr lang="en-US" altLang="ja-JP" sz="1800" kern="0" dirty="0">
                <a:effectLst/>
                <a:latin typeface="Times New Roman" panose="02020603050405020304" pitchFamily="18" charset="0"/>
                <a:ea typeface="ＭＳ 明朝" panose="02020609040205080304" pitchFamily="17" charset="-128"/>
                <a:cs typeface="Times New Roman" panose="02020603050405020304" pitchFamily="18" charset="0"/>
              </a:rPr>
              <a:t>) in histological subgroups. In the box plot diagrams, the horizontal line within each box represents the median; the limits of each box are the interquartile ranges, the whiskers are the maximum and minimum values, and the green horizontal bar within each box depicts the mean value. The numbers over the green horizontal bar denote the mean methylation score. None of pair-wise comparison for each of subgroups was not significant by </a:t>
            </a:r>
            <a:r>
              <a:rPr lang="en-US" altLang="ja-JP" sz="1800" kern="0" dirty="0" err="1">
                <a:effectLst/>
                <a:latin typeface="Times New Roman" panose="02020603050405020304" pitchFamily="18" charset="0"/>
                <a:ea typeface="ＭＳ 明朝" panose="02020609040205080304" pitchFamily="17" charset="-128"/>
                <a:cs typeface="Times New Roman" panose="02020603050405020304" pitchFamily="18" charset="0"/>
              </a:rPr>
              <a:t>by</a:t>
            </a:r>
            <a:r>
              <a:rPr lang="en-US" altLang="ja-JP" sz="1800" kern="0" dirty="0">
                <a:effectLst/>
                <a:latin typeface="Times New Roman" panose="02020603050405020304" pitchFamily="18" charset="0"/>
                <a:ea typeface="ＭＳ 明朝" panose="02020609040205080304" pitchFamily="17" charset="-128"/>
                <a:cs typeface="Times New Roman" panose="02020603050405020304" pitchFamily="18" charset="0"/>
              </a:rPr>
              <a:t> the Dunn’s Test.</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8670471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Arial"/>
        <a:ea typeface="游ゴシック Light"/>
        <a:cs typeface=""/>
      </a:majorFont>
      <a:minorFont>
        <a:latin typeface="Arial"/>
        <a:ea typeface="游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4256</TotalTime>
  <Words>221</Words>
  <Application>Microsoft Office PowerPoint</Application>
  <PresentationFormat>A3 297x420 mm</PresentationFormat>
  <Paragraphs>59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Century</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Nagasaka Takeshi</dc:creator>
  <cp:lastModifiedBy>Nagasaka Takeshi</cp:lastModifiedBy>
  <cp:revision>31</cp:revision>
  <dcterms:created xsi:type="dcterms:W3CDTF">2022-02-02T10:11:32Z</dcterms:created>
  <dcterms:modified xsi:type="dcterms:W3CDTF">2022-09-10T01:50:56Z</dcterms:modified>
</cp:coreProperties>
</file>